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Noto Sans T Chinese" panose="02020500000000000000" charset="-120"/>
      <p:regular r:id="rId24"/>
    </p:embeddedFont>
    <p:embeddedFont>
      <p:font typeface="Noto Sans T Chinese Bold" panose="02020500000000000000" charset="-120"/>
      <p:regular r:id="rId25"/>
    </p:embeddedFont>
    <p:embeddedFont>
      <p:font typeface="Arimo" panose="02020500000000000000" charset="0"/>
      <p:regular r:id="rId26"/>
    </p:embeddedFont>
    <p:embeddedFont>
      <p:font typeface="Arimo Bold" panose="02020500000000000000" charset="0"/>
      <p:regular r:id="rId27"/>
    </p:embeddedFont>
    <p:embeddedFont>
      <p:font typeface="은 바탕 Bold" panose="02020500000000000000" charset="2"/>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1" d="100"/>
          <a:sy n="81" d="100"/>
        </p:scale>
        <p:origin x="466" y="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69" d="100"/>
          <a:sy n="69" d="100"/>
        </p:scale>
        <p:origin x="308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A29A3CD1-FA85-3A20-4F51-065FB012FB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7DB10007-DC93-7758-F69C-B21BE7C9E9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A990E3-C308-46BF-8CA6-BC0AE07E3750}" type="datetimeFigureOut">
              <a:rPr lang="zh-TW" altLang="en-US" smtClean="0"/>
              <a:t>2024/6/21</a:t>
            </a:fld>
            <a:endParaRPr lang="zh-TW" altLang="en-US"/>
          </a:p>
        </p:txBody>
      </p:sp>
      <p:sp>
        <p:nvSpPr>
          <p:cNvPr id="4" name="頁尾版面配置區 3">
            <a:extLst>
              <a:ext uri="{FF2B5EF4-FFF2-40B4-BE49-F238E27FC236}">
                <a16:creationId xmlns:a16="http://schemas.microsoft.com/office/drawing/2014/main" id="{E5AFBDBF-D126-CF17-5DE7-9E3E1E7976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BED72142-FDE9-AE90-8F15-8FC0121E0A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5CEDB0-3685-4F44-8BBE-19F9EEF5EDC1}" type="slidenum">
              <a:rPr lang="zh-TW" altLang="en-US" smtClean="0"/>
              <a:t>‹#›</a:t>
            </a:fld>
            <a:endParaRPr lang="zh-TW" altLang="en-US"/>
          </a:p>
        </p:txBody>
      </p:sp>
    </p:spTree>
    <p:extLst>
      <p:ext uri="{BB962C8B-B14F-4D97-AF65-F5344CB8AC3E}">
        <p14:creationId xmlns:p14="http://schemas.microsoft.com/office/powerpoint/2010/main" val="2385919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74943B-1450-4B42-A0E7-E33077A4B334}" type="datetimeFigureOut">
              <a:rPr lang="zh-TW" altLang="en-US" smtClean="0"/>
              <a:t>2024/6/21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CDDB9-AD37-4895-8573-CFE9405A0B79}" type="slidenum">
              <a:rPr lang="zh-TW" altLang="en-US" smtClean="0"/>
              <a:t>‹#›</a:t>
            </a:fld>
            <a:endParaRPr lang="zh-TW" altLang="en-US"/>
          </a:p>
        </p:txBody>
      </p:sp>
    </p:spTree>
    <p:extLst>
      <p:ext uri="{BB962C8B-B14F-4D97-AF65-F5344CB8AC3E}">
        <p14:creationId xmlns:p14="http://schemas.microsoft.com/office/powerpoint/2010/main" val="2434607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F7A9283-0EEB-4209-9449-7ED7C4CDEC30}" type="datetime1">
              <a:rPr lang="en-US" altLang="zh-TW"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0FDD3B-06CD-40AB-981B-7F8A102BD0B7}" type="datetime1">
              <a:rPr lang="en-US" altLang="zh-TW" smtClean="0"/>
              <a:t>6/21/2024</a:t>
            </a:fld>
            <a:endParaRPr lang="en-US"/>
          </a:p>
        </p:txBody>
      </p:sp>
      <p:sp>
        <p:nvSpPr>
          <p:cNvPr id="5" name="Footer Placeholder 4"/>
          <p:cNvSpPr>
            <a:spLocks noGrp="1"/>
          </p:cNvSpPr>
          <p:nvPr>
            <p:ph type="ftr" sz="quarter" idx="11"/>
          </p:nvPr>
        </p:nvSpPr>
        <p:spPr>
          <a:xfrm>
            <a:off x="7696200" y="9410700"/>
            <a:ext cx="2895600" cy="365125"/>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C11184-0865-46AD-AE20-AF9171F11D1A}" type="datetime1">
              <a:rPr lang="en-US" altLang="zh-TW" smtClean="0"/>
              <a:t>6/21/2024</a:t>
            </a:fld>
            <a:endParaRPr lang="en-US"/>
          </a:p>
        </p:txBody>
      </p:sp>
      <p:sp>
        <p:nvSpPr>
          <p:cNvPr id="5" name="Footer Placeholder 4"/>
          <p:cNvSpPr>
            <a:spLocks noGrp="1"/>
          </p:cNvSpPr>
          <p:nvPr>
            <p:ph type="ftr" sz="quarter" idx="11"/>
          </p:nvPr>
        </p:nvSpPr>
        <p:spPr>
          <a:xfrm>
            <a:off x="7239000" y="9105900"/>
            <a:ext cx="2895600" cy="365125"/>
          </a:xfrm>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6CD6D9-CAF8-4152-B301-C1866539F68C}" type="datetime1">
              <a:rPr lang="en-US" altLang="zh-TW"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E1142A-4296-47F5-981E-3265F21158B8}" type="datetime1">
              <a:rPr lang="en-US" altLang="zh-TW"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A159F7-C3EB-47A6-9749-D084FF8139E1}" type="datetime1">
              <a:rPr lang="en-US" altLang="zh-TW"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5BF6C8-CF0F-4232-9626-E72DD8256D6C}" type="datetime1">
              <a:rPr lang="en-US" altLang="zh-TW" smtClean="0"/>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E0113B-81AB-450C-83FA-84C17B5180C2}" type="datetime1">
              <a:rPr lang="en-US" altLang="zh-TW" smtClean="0"/>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32C164-768F-44CF-B1D2-AAE08F949784}" type="datetime1">
              <a:rPr lang="en-US" altLang="zh-TW" smtClean="0"/>
              <a:t>6/21/2024</a:t>
            </a:fld>
            <a:endParaRPr lang="en-US"/>
          </a:p>
        </p:txBody>
      </p:sp>
      <p:sp>
        <p:nvSpPr>
          <p:cNvPr id="3" name="Footer Placeholder 2"/>
          <p:cNvSpPr>
            <a:spLocks noGrp="1"/>
          </p:cNvSpPr>
          <p:nvPr>
            <p:ph type="ftr" sz="quarter" idx="11"/>
          </p:nvPr>
        </p:nvSpPr>
        <p:spPr>
          <a:xfrm>
            <a:off x="10210800" y="9486900"/>
            <a:ext cx="2895600" cy="365125"/>
          </a:xfrm>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67DFCD-DB59-4267-AD42-B4FD8D666E2F}" type="datetime1">
              <a:rPr lang="en-US" altLang="zh-TW"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791EEB-D57F-4198-8B63-E11AAF120BB4}" type="datetime1">
              <a:rPr lang="en-US" altLang="zh-TW"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3031D-B4C1-4263-AE62-B119AF9B179B}" type="datetime1">
              <a:rPr lang="en-US" altLang="zh-TW" smtClean="0"/>
              <a:t>6/21/2024</a:t>
            </a:fld>
            <a:endParaRPr lang="en-US"/>
          </a:p>
        </p:txBody>
      </p:sp>
      <p:sp>
        <p:nvSpPr>
          <p:cNvPr id="5" name="Footer Placeholder 4"/>
          <p:cNvSpPr>
            <a:spLocks noGrp="1"/>
          </p:cNvSpPr>
          <p:nvPr>
            <p:ph type="ftr" sz="quarter" idx="3"/>
          </p:nvPr>
        </p:nvSpPr>
        <p:spPr>
          <a:xfrm>
            <a:off x="7391400" y="918210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zh-TW" altLang="en-US"/>
          </a:p>
        </p:txBody>
      </p:sp>
      <p:grpSp>
        <p:nvGrpSpPr>
          <p:cNvPr id="3" name="Group 3"/>
          <p:cNvGrpSpPr/>
          <p:nvPr/>
        </p:nvGrpSpPr>
        <p:grpSpPr>
          <a:xfrm>
            <a:off x="-1673828" y="0"/>
            <a:ext cx="3347655" cy="3608571"/>
            <a:chOff x="0" y="0"/>
            <a:chExt cx="1204093" cy="1297940"/>
          </a:xfrm>
        </p:grpSpPr>
        <p:sp>
          <p:nvSpPr>
            <p:cNvPr id="4" name="Freeform 4"/>
            <p:cNvSpPr/>
            <p:nvPr/>
          </p:nvSpPr>
          <p:spPr>
            <a:xfrm>
              <a:off x="0" y="0"/>
              <a:ext cx="1204093" cy="1297940"/>
            </a:xfrm>
            <a:custGeom>
              <a:avLst/>
              <a:gdLst/>
              <a:ahLst/>
              <a:cxnLst/>
              <a:rect l="l" t="t" r="r" b="b"/>
              <a:pathLst>
                <a:path w="1204093" h="1297940">
                  <a:moveTo>
                    <a:pt x="0" y="0"/>
                  </a:moveTo>
                  <a:lnTo>
                    <a:pt x="602047" y="1297940"/>
                  </a:lnTo>
                  <a:lnTo>
                    <a:pt x="1204093" y="0"/>
                  </a:lnTo>
                  <a:close/>
                </a:path>
              </a:pathLst>
            </a:custGeom>
            <a:solidFill>
              <a:srgbClr val="E5E6DA"/>
            </a:solidFill>
          </p:spPr>
          <p:txBody>
            <a:bodyPr/>
            <a:lstStyle/>
            <a:p>
              <a:endParaRPr lang="zh-TW" altLang="en-US"/>
            </a:p>
          </p:txBody>
        </p:sp>
      </p:grpSp>
      <p:grpSp>
        <p:nvGrpSpPr>
          <p:cNvPr id="5" name="Group 5"/>
          <p:cNvGrpSpPr/>
          <p:nvPr/>
        </p:nvGrpSpPr>
        <p:grpSpPr>
          <a:xfrm rot="-10800000">
            <a:off x="16662632" y="6809385"/>
            <a:ext cx="3347655" cy="3608571"/>
            <a:chOff x="0" y="0"/>
            <a:chExt cx="1204093" cy="1297940"/>
          </a:xfrm>
        </p:grpSpPr>
        <p:sp>
          <p:nvSpPr>
            <p:cNvPr id="6" name="Freeform 6"/>
            <p:cNvSpPr/>
            <p:nvPr/>
          </p:nvSpPr>
          <p:spPr>
            <a:xfrm>
              <a:off x="0" y="0"/>
              <a:ext cx="1204093" cy="1297940"/>
            </a:xfrm>
            <a:custGeom>
              <a:avLst/>
              <a:gdLst/>
              <a:ahLst/>
              <a:cxnLst/>
              <a:rect l="l" t="t" r="r" b="b"/>
              <a:pathLst>
                <a:path w="1204093" h="1297940">
                  <a:moveTo>
                    <a:pt x="0" y="0"/>
                  </a:moveTo>
                  <a:lnTo>
                    <a:pt x="602047" y="1297940"/>
                  </a:lnTo>
                  <a:lnTo>
                    <a:pt x="1204093" y="0"/>
                  </a:lnTo>
                  <a:close/>
                </a:path>
              </a:pathLst>
            </a:custGeom>
            <a:solidFill>
              <a:srgbClr val="E5E6DA"/>
            </a:solidFill>
          </p:spPr>
          <p:txBody>
            <a:bodyPr/>
            <a:lstStyle/>
            <a:p>
              <a:endParaRPr lang="zh-TW" altLang="en-US"/>
            </a:p>
          </p:txBody>
        </p:sp>
      </p:grpSp>
      <p:sp>
        <p:nvSpPr>
          <p:cNvPr id="7" name="AutoShape 7"/>
          <p:cNvSpPr/>
          <p:nvPr/>
        </p:nvSpPr>
        <p:spPr>
          <a:xfrm>
            <a:off x="7634262" y="1290612"/>
            <a:ext cx="9625038" cy="7967688"/>
          </a:xfrm>
          <a:prstGeom prst="rect">
            <a:avLst/>
          </a:prstGeom>
          <a:solidFill>
            <a:srgbClr val="D4D4D4"/>
          </a:solidFill>
        </p:spPr>
        <p:txBody>
          <a:bodyPr/>
          <a:lstStyle/>
          <a:p>
            <a:endParaRPr lang="zh-TW" altLang="en-US"/>
          </a:p>
        </p:txBody>
      </p:sp>
      <p:sp>
        <p:nvSpPr>
          <p:cNvPr id="8" name="AutoShape 8"/>
          <p:cNvSpPr/>
          <p:nvPr/>
        </p:nvSpPr>
        <p:spPr>
          <a:xfrm>
            <a:off x="7353300" y="1028700"/>
            <a:ext cx="9620775" cy="7967688"/>
          </a:xfrm>
          <a:prstGeom prst="rect">
            <a:avLst/>
          </a:prstGeom>
          <a:solidFill>
            <a:srgbClr val="F1F1F1"/>
          </a:solidFill>
        </p:spPr>
        <p:txBody>
          <a:bodyPr/>
          <a:lstStyle/>
          <a:p>
            <a:endParaRPr lang="zh-TW" altLang="en-US" dirty="0"/>
          </a:p>
        </p:txBody>
      </p:sp>
      <p:grpSp>
        <p:nvGrpSpPr>
          <p:cNvPr id="9" name="Group 9"/>
          <p:cNvGrpSpPr/>
          <p:nvPr/>
        </p:nvGrpSpPr>
        <p:grpSpPr>
          <a:xfrm>
            <a:off x="7981303" y="2738150"/>
            <a:ext cx="8364768" cy="4810700"/>
            <a:chOff x="0" y="0"/>
            <a:chExt cx="11153024" cy="6414267"/>
          </a:xfrm>
        </p:grpSpPr>
        <p:sp>
          <p:nvSpPr>
            <p:cNvPr id="10" name="Freeform 10"/>
            <p:cNvSpPr/>
            <p:nvPr/>
          </p:nvSpPr>
          <p:spPr>
            <a:xfrm>
              <a:off x="4247879" y="2045564"/>
              <a:ext cx="2657266" cy="385304"/>
            </a:xfrm>
            <a:custGeom>
              <a:avLst/>
              <a:gdLst/>
              <a:ahLst/>
              <a:cxnLst/>
              <a:rect l="l" t="t" r="r" b="b"/>
              <a:pathLst>
                <a:path w="2657266" h="385304">
                  <a:moveTo>
                    <a:pt x="0" y="0"/>
                  </a:moveTo>
                  <a:lnTo>
                    <a:pt x="2657266" y="0"/>
                  </a:lnTo>
                  <a:lnTo>
                    <a:pt x="2657266" y="385303"/>
                  </a:lnTo>
                  <a:lnTo>
                    <a:pt x="0" y="385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1" name="TextBox 11"/>
            <p:cNvSpPr txBox="1"/>
            <p:nvPr/>
          </p:nvSpPr>
          <p:spPr>
            <a:xfrm>
              <a:off x="0" y="-76200"/>
              <a:ext cx="11153024" cy="1293995"/>
            </a:xfrm>
            <a:prstGeom prst="rect">
              <a:avLst/>
            </a:prstGeom>
          </p:spPr>
          <p:txBody>
            <a:bodyPr lIns="0" tIns="0" rIns="0" bIns="0" rtlCol="0" anchor="t">
              <a:spAutoFit/>
            </a:bodyPr>
            <a:lstStyle/>
            <a:p>
              <a:pPr marL="0" lvl="0" indent="0" algn="ctr">
                <a:lnSpc>
                  <a:spcPts val="3926"/>
                </a:lnSpc>
              </a:pPr>
              <a:r>
                <a:rPr lang="en-US" sz="2764" u="none">
                  <a:solidFill>
                    <a:srgbClr val="000000"/>
                  </a:solidFill>
                  <a:latin typeface="Arimo Bold"/>
                  <a:ea typeface="Arimo Bold"/>
                </a:rPr>
                <a:t>組員:</a:t>
              </a:r>
            </a:p>
            <a:p>
              <a:pPr marL="0" lvl="0" indent="0" algn="ctr">
                <a:lnSpc>
                  <a:spcPts val="3926"/>
                </a:lnSpc>
              </a:pPr>
              <a:r>
                <a:rPr lang="en-US" sz="2764" u="none">
                  <a:solidFill>
                    <a:srgbClr val="000000"/>
                  </a:solidFill>
                  <a:ea typeface="Arimo Bold"/>
                </a:rPr>
                <a:t>資工三甲　１１１１０３２０３１　白育憲</a:t>
              </a:r>
            </a:p>
          </p:txBody>
        </p:sp>
        <p:sp>
          <p:nvSpPr>
            <p:cNvPr id="12" name="TextBox 12"/>
            <p:cNvSpPr txBox="1"/>
            <p:nvPr/>
          </p:nvSpPr>
          <p:spPr>
            <a:xfrm>
              <a:off x="0" y="3182436"/>
              <a:ext cx="11153024" cy="633595"/>
            </a:xfrm>
            <a:prstGeom prst="rect">
              <a:avLst/>
            </a:prstGeom>
          </p:spPr>
          <p:txBody>
            <a:bodyPr lIns="0" tIns="0" rIns="0" bIns="0" rtlCol="0" anchor="t">
              <a:spAutoFit/>
            </a:bodyPr>
            <a:lstStyle/>
            <a:p>
              <a:pPr marL="0" lvl="0" indent="0" algn="ctr">
                <a:lnSpc>
                  <a:spcPts val="3926"/>
                </a:lnSpc>
              </a:pPr>
              <a:r>
                <a:rPr lang="en-US" sz="2764" u="none">
                  <a:solidFill>
                    <a:srgbClr val="000000"/>
                  </a:solidFill>
                  <a:ea typeface="Arimo Bold"/>
                </a:rPr>
                <a:t>資工三甲　１１１１０３２０２３　黃汎瑞</a:t>
              </a:r>
            </a:p>
          </p:txBody>
        </p:sp>
        <p:sp>
          <p:nvSpPr>
            <p:cNvPr id="13" name="Freeform 13"/>
            <p:cNvSpPr/>
            <p:nvPr/>
          </p:nvSpPr>
          <p:spPr>
            <a:xfrm>
              <a:off x="4247879" y="4643800"/>
              <a:ext cx="2657266" cy="385304"/>
            </a:xfrm>
            <a:custGeom>
              <a:avLst/>
              <a:gdLst/>
              <a:ahLst/>
              <a:cxnLst/>
              <a:rect l="l" t="t" r="r" b="b"/>
              <a:pathLst>
                <a:path w="2657266" h="385304">
                  <a:moveTo>
                    <a:pt x="0" y="0"/>
                  </a:moveTo>
                  <a:lnTo>
                    <a:pt x="2657266" y="0"/>
                  </a:lnTo>
                  <a:lnTo>
                    <a:pt x="2657266" y="385303"/>
                  </a:lnTo>
                  <a:lnTo>
                    <a:pt x="0" y="385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4" name="TextBox 14"/>
            <p:cNvSpPr txBox="1"/>
            <p:nvPr/>
          </p:nvSpPr>
          <p:spPr>
            <a:xfrm>
              <a:off x="0" y="5780672"/>
              <a:ext cx="11153024" cy="633595"/>
            </a:xfrm>
            <a:prstGeom prst="rect">
              <a:avLst/>
            </a:prstGeom>
          </p:spPr>
          <p:txBody>
            <a:bodyPr lIns="0" tIns="0" rIns="0" bIns="0" rtlCol="0" anchor="t">
              <a:spAutoFit/>
            </a:bodyPr>
            <a:lstStyle/>
            <a:p>
              <a:pPr marL="0" lvl="0" indent="0" algn="ctr">
                <a:lnSpc>
                  <a:spcPts val="3926"/>
                </a:lnSpc>
              </a:pPr>
              <a:r>
                <a:rPr lang="en-US" sz="2764" u="none">
                  <a:solidFill>
                    <a:srgbClr val="000000"/>
                  </a:solidFill>
                  <a:ea typeface="Arimo Bold"/>
                </a:rPr>
                <a:t>資工三甲　１１１１０３２０３２　吳崇瑜</a:t>
              </a:r>
            </a:p>
          </p:txBody>
        </p:sp>
      </p:grpSp>
      <p:sp>
        <p:nvSpPr>
          <p:cNvPr id="15" name="TextBox 15"/>
          <p:cNvSpPr txBox="1"/>
          <p:nvPr/>
        </p:nvSpPr>
        <p:spPr>
          <a:xfrm>
            <a:off x="1028700" y="4820442"/>
            <a:ext cx="5038634" cy="2200274"/>
          </a:xfrm>
          <a:prstGeom prst="rect">
            <a:avLst/>
          </a:prstGeom>
        </p:spPr>
        <p:txBody>
          <a:bodyPr lIns="0" tIns="0" rIns="0" bIns="0" rtlCol="0" anchor="t">
            <a:spAutoFit/>
          </a:bodyPr>
          <a:lstStyle/>
          <a:p>
            <a:pPr marL="0" lvl="0" indent="0" algn="l">
              <a:lnSpc>
                <a:spcPts val="8294"/>
              </a:lnSpc>
            </a:pPr>
            <a:r>
              <a:rPr lang="en-US" sz="7899" dirty="0" err="1">
                <a:solidFill>
                  <a:srgbClr val="E5E6DA"/>
                </a:solidFill>
                <a:ea typeface="Arimo Bold"/>
              </a:rPr>
              <a:t>微處理機</a:t>
            </a:r>
            <a:endParaRPr lang="en-US" sz="7899" dirty="0">
              <a:solidFill>
                <a:srgbClr val="E5E6DA"/>
              </a:solidFill>
              <a:ea typeface="Arimo Bold"/>
            </a:endParaRPr>
          </a:p>
          <a:p>
            <a:pPr marL="0" lvl="0" indent="0" algn="l">
              <a:lnSpc>
                <a:spcPts val="8294"/>
              </a:lnSpc>
            </a:pPr>
            <a:r>
              <a:rPr lang="en-US" sz="7899" dirty="0">
                <a:solidFill>
                  <a:srgbClr val="E5E6DA"/>
                </a:solidFill>
                <a:ea typeface="Arimo Bold"/>
              </a:rPr>
              <a:t>期</a:t>
            </a:r>
            <a:r>
              <a:rPr lang="zh-TW" altLang="en-US" sz="7899" dirty="0">
                <a:solidFill>
                  <a:srgbClr val="E5E6DA"/>
                </a:solidFill>
                <a:ea typeface="Arimo Bold"/>
              </a:rPr>
              <a:t>末</a:t>
            </a:r>
            <a:r>
              <a:rPr lang="en-US" sz="7899" dirty="0" err="1">
                <a:solidFill>
                  <a:srgbClr val="E5E6DA"/>
                </a:solidFill>
                <a:ea typeface="Arimo Bold"/>
              </a:rPr>
              <a:t>報告</a:t>
            </a:r>
            <a:endParaRPr lang="en-US" sz="7899" dirty="0">
              <a:solidFill>
                <a:srgbClr val="E5E6DA"/>
              </a:solidFill>
              <a:ea typeface="Arimo Bold"/>
            </a:endParaRPr>
          </a:p>
        </p:txBody>
      </p:sp>
      <p:grpSp>
        <p:nvGrpSpPr>
          <p:cNvPr id="16" name="Group 16"/>
          <p:cNvGrpSpPr/>
          <p:nvPr/>
        </p:nvGrpSpPr>
        <p:grpSpPr>
          <a:xfrm>
            <a:off x="1028700" y="1028700"/>
            <a:ext cx="4206945" cy="2350463"/>
            <a:chOff x="0" y="0"/>
            <a:chExt cx="5609260" cy="3133951"/>
          </a:xfrm>
        </p:grpSpPr>
        <p:grpSp>
          <p:nvGrpSpPr>
            <p:cNvPr id="17" name="Group 17"/>
            <p:cNvGrpSpPr>
              <a:grpSpLocks noChangeAspect="1"/>
            </p:cNvGrpSpPr>
            <p:nvPr/>
          </p:nvGrpSpPr>
          <p:grpSpPr>
            <a:xfrm>
              <a:off x="2010285" y="0"/>
              <a:ext cx="3133951" cy="3133951"/>
              <a:chOff x="1371600" y="6705600"/>
              <a:chExt cx="10972800" cy="10972800"/>
            </a:xfrm>
          </p:grpSpPr>
          <p:sp>
            <p:nvSpPr>
              <p:cNvPr id="18" name="Freeform 1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1F1F1"/>
              </a:solidFill>
            </p:spPr>
            <p:txBody>
              <a:bodyPr/>
              <a:lstStyle/>
              <a:p>
                <a:endParaRPr lang="zh-TW" altLang="en-US"/>
              </a:p>
            </p:txBody>
          </p:sp>
        </p:grpSp>
        <p:sp>
          <p:nvSpPr>
            <p:cNvPr id="19" name="Freeform 19"/>
            <p:cNvSpPr/>
            <p:nvPr/>
          </p:nvSpPr>
          <p:spPr>
            <a:xfrm rot="-10800000">
              <a:off x="0" y="0"/>
              <a:ext cx="3133951" cy="3133951"/>
            </a:xfrm>
            <a:custGeom>
              <a:avLst/>
              <a:gdLst/>
              <a:ahLst/>
              <a:cxnLst/>
              <a:rect l="l" t="t" r="r" b="b"/>
              <a:pathLst>
                <a:path w="3133951" h="3133951">
                  <a:moveTo>
                    <a:pt x="0" y="0"/>
                  </a:moveTo>
                  <a:lnTo>
                    <a:pt x="3133951" y="0"/>
                  </a:lnTo>
                  <a:lnTo>
                    <a:pt x="3133951" y="3133951"/>
                  </a:lnTo>
                  <a:lnTo>
                    <a:pt x="0" y="3133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20" name="Group 20"/>
            <p:cNvGrpSpPr>
              <a:grpSpLocks noChangeAspect="1"/>
            </p:cNvGrpSpPr>
            <p:nvPr/>
          </p:nvGrpSpPr>
          <p:grpSpPr>
            <a:xfrm rot="-10800000">
              <a:off x="4679211" y="1101951"/>
              <a:ext cx="930049" cy="930049"/>
              <a:chOff x="1371600" y="6705600"/>
              <a:chExt cx="10972800" cy="10972800"/>
            </a:xfrm>
          </p:grpSpPr>
          <p:sp>
            <p:nvSpPr>
              <p:cNvPr id="21" name="Freeform 21"/>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D4D4D4"/>
              </a:solidFill>
            </p:spPr>
            <p:txBody>
              <a:bodyPr/>
              <a:lstStyle/>
              <a:p>
                <a:endParaRPr lang="zh-TW" altLang="en-US"/>
              </a:p>
            </p:txBody>
          </p:sp>
        </p:grpSp>
      </p:grpSp>
      <p:sp>
        <p:nvSpPr>
          <p:cNvPr id="27" name="文字方塊 26">
            <a:extLst>
              <a:ext uri="{FF2B5EF4-FFF2-40B4-BE49-F238E27FC236}">
                <a16:creationId xmlns:a16="http://schemas.microsoft.com/office/drawing/2014/main" id="{C59DF159-BB76-AF58-93B5-95C9EBCA0A04}"/>
              </a:ext>
            </a:extLst>
          </p:cNvPr>
          <p:cNvSpPr txBox="1"/>
          <p:nvPr/>
        </p:nvSpPr>
        <p:spPr>
          <a:xfrm>
            <a:off x="17803059" y="9763780"/>
            <a:ext cx="533400" cy="523220"/>
          </a:xfrm>
          <a:prstGeom prst="rect">
            <a:avLst/>
          </a:prstGeom>
          <a:noFill/>
        </p:spPr>
        <p:txBody>
          <a:bodyPr wrap="square" rtlCol="0">
            <a:spAutoFit/>
          </a:bodyPr>
          <a:lstStyle/>
          <a:p>
            <a:r>
              <a:rPr lang="en-US" altLang="zh-TW" sz="2800" dirty="0"/>
              <a:t>1</a:t>
            </a:r>
            <a:endParaRPr lang="zh-TW" alt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4" name="TextBox 4"/>
          <p:cNvSpPr txBox="1"/>
          <p:nvPr/>
        </p:nvSpPr>
        <p:spPr>
          <a:xfrm>
            <a:off x="1275425" y="416561"/>
            <a:ext cx="7571183" cy="885825"/>
          </a:xfrm>
          <a:prstGeom prst="rect">
            <a:avLst/>
          </a:prstGeom>
        </p:spPr>
        <p:txBody>
          <a:bodyPr lIns="0" tIns="0" rIns="0" bIns="0" rtlCol="0" anchor="t">
            <a:spAutoFit/>
          </a:bodyPr>
          <a:lstStyle/>
          <a:p>
            <a:pPr marL="0" lvl="0" indent="0" algn="l">
              <a:lnSpc>
                <a:spcPts val="6720"/>
              </a:lnSpc>
            </a:pPr>
            <a:r>
              <a:rPr lang="en-US" sz="5600" strike="noStrike">
                <a:solidFill>
                  <a:srgbClr val="3C4743"/>
                </a:solidFill>
                <a:ea typeface="Arimo"/>
              </a:rPr>
              <a:t>程式碼</a:t>
            </a:r>
          </a:p>
        </p:txBody>
      </p:sp>
      <p:sp>
        <p:nvSpPr>
          <p:cNvPr id="5" name="TextBox 5"/>
          <p:cNvSpPr txBox="1"/>
          <p:nvPr/>
        </p:nvSpPr>
        <p:spPr>
          <a:xfrm>
            <a:off x="12058868" y="2794816"/>
            <a:ext cx="4620537" cy="2162175"/>
          </a:xfrm>
          <a:prstGeom prst="rect">
            <a:avLst/>
          </a:prstGeom>
        </p:spPr>
        <p:txBody>
          <a:bodyPr lIns="0" tIns="0" rIns="0" bIns="0" rtlCol="0" anchor="t">
            <a:spAutoFit/>
          </a:bodyPr>
          <a:lstStyle/>
          <a:p>
            <a:pPr algn="l">
              <a:lnSpc>
                <a:spcPts val="5681"/>
              </a:lnSpc>
            </a:pPr>
            <a:r>
              <a:rPr lang="en-US" sz="4734" dirty="0" err="1">
                <a:solidFill>
                  <a:srgbClr val="3C4743"/>
                </a:solidFill>
                <a:latin typeface="Arimo"/>
                <a:ea typeface="Arimo"/>
              </a:rPr>
              <a:t>IF判斷式判別燈泡亮燈數量</a:t>
            </a:r>
            <a:endParaRPr lang="en-US" sz="4734" dirty="0">
              <a:solidFill>
                <a:srgbClr val="3C4743"/>
              </a:solidFill>
              <a:latin typeface="Arimo"/>
              <a:ea typeface="Arimo"/>
            </a:endParaRPr>
          </a:p>
          <a:p>
            <a:pPr algn="l">
              <a:lnSpc>
                <a:spcPts val="5681"/>
              </a:lnSpc>
              <a:spcBef>
                <a:spcPct val="0"/>
              </a:spcBef>
            </a:pPr>
            <a:endParaRPr lang="en-US" sz="4734" dirty="0">
              <a:solidFill>
                <a:srgbClr val="3C4743"/>
              </a:solidFill>
              <a:latin typeface="Arimo"/>
              <a:ea typeface="Arimo"/>
            </a:endParaRPr>
          </a:p>
        </p:txBody>
      </p:sp>
      <p:sp>
        <p:nvSpPr>
          <p:cNvPr id="11" name="文字方塊 10">
            <a:extLst>
              <a:ext uri="{FF2B5EF4-FFF2-40B4-BE49-F238E27FC236}">
                <a16:creationId xmlns:a16="http://schemas.microsoft.com/office/drawing/2014/main" id="{3CECEA11-5712-76A7-9887-5B9C4834D68C}"/>
              </a:ext>
            </a:extLst>
          </p:cNvPr>
          <p:cNvSpPr txBox="1"/>
          <p:nvPr/>
        </p:nvSpPr>
        <p:spPr>
          <a:xfrm>
            <a:off x="17672613" y="9763780"/>
            <a:ext cx="609600" cy="523220"/>
          </a:xfrm>
          <a:prstGeom prst="rect">
            <a:avLst/>
          </a:prstGeom>
          <a:noFill/>
        </p:spPr>
        <p:txBody>
          <a:bodyPr wrap="square" rtlCol="0">
            <a:spAutoFit/>
          </a:bodyPr>
          <a:lstStyle/>
          <a:p>
            <a:r>
              <a:rPr lang="en-US" altLang="zh-TW" sz="2800" dirty="0"/>
              <a:t>10</a:t>
            </a:r>
            <a:endParaRPr lang="zh-TW" altLang="en-US" sz="2800" dirty="0"/>
          </a:p>
        </p:txBody>
      </p:sp>
      <p:pic>
        <p:nvPicPr>
          <p:cNvPr id="6" name="圖片 5">
            <a:extLst>
              <a:ext uri="{FF2B5EF4-FFF2-40B4-BE49-F238E27FC236}">
                <a16:creationId xmlns:a16="http://schemas.microsoft.com/office/drawing/2014/main" id="{120CB596-629E-3397-80C0-0B7444C3497E}"/>
              </a:ext>
            </a:extLst>
          </p:cNvPr>
          <p:cNvPicPr>
            <a:picLocks noChangeAspect="1"/>
          </p:cNvPicPr>
          <p:nvPr/>
        </p:nvPicPr>
        <p:blipFill>
          <a:blip r:embed="rId2"/>
          <a:stretch>
            <a:fillRect/>
          </a:stretch>
        </p:blipFill>
        <p:spPr>
          <a:xfrm>
            <a:off x="1275425" y="2447436"/>
            <a:ext cx="10383175" cy="44205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Freeform 2"/>
          <p:cNvSpPr/>
          <p:nvPr/>
        </p:nvSpPr>
        <p:spPr>
          <a:xfrm>
            <a:off x="3962850" y="2924465"/>
            <a:ext cx="10285440" cy="6333835"/>
          </a:xfrm>
          <a:custGeom>
            <a:avLst/>
            <a:gdLst/>
            <a:ahLst/>
            <a:cxnLst/>
            <a:rect l="l" t="t" r="r" b="b"/>
            <a:pathLst>
              <a:path w="10285440" h="6333835">
                <a:moveTo>
                  <a:pt x="0" y="0"/>
                </a:moveTo>
                <a:lnTo>
                  <a:pt x="10285439" y="0"/>
                </a:lnTo>
                <a:lnTo>
                  <a:pt x="10285439" y="6333835"/>
                </a:lnTo>
                <a:lnTo>
                  <a:pt x="0" y="6333835"/>
                </a:lnTo>
                <a:lnTo>
                  <a:pt x="0" y="0"/>
                </a:lnTo>
                <a:close/>
              </a:path>
            </a:pathLst>
          </a:custGeom>
          <a:blipFill>
            <a:blip r:embed="rId2"/>
            <a:stretch>
              <a:fillRect/>
            </a:stretch>
          </a:blipFill>
        </p:spPr>
        <p:txBody>
          <a:bodyPr/>
          <a:lstStyle/>
          <a:p>
            <a:endParaRPr lang="zh-TW" altLang="en-US"/>
          </a:p>
        </p:txBody>
      </p:sp>
      <p:sp>
        <p:nvSpPr>
          <p:cNvPr id="3" name="TextBox 3"/>
          <p:cNvSpPr txBox="1"/>
          <p:nvPr/>
        </p:nvSpPr>
        <p:spPr>
          <a:xfrm>
            <a:off x="1028700" y="553140"/>
            <a:ext cx="13219589" cy="1186070"/>
          </a:xfrm>
          <a:prstGeom prst="rect">
            <a:avLst/>
          </a:prstGeom>
        </p:spPr>
        <p:txBody>
          <a:bodyPr lIns="0" tIns="0" rIns="0" bIns="0" rtlCol="0" anchor="t">
            <a:spAutoFit/>
          </a:bodyPr>
          <a:lstStyle/>
          <a:p>
            <a:pPr marL="0" lvl="0" indent="0" algn="l">
              <a:lnSpc>
                <a:spcPts val="9275"/>
              </a:lnSpc>
            </a:pPr>
            <a:r>
              <a:rPr lang="en-US" sz="7729" spc="52">
                <a:solidFill>
                  <a:srgbClr val="404040"/>
                </a:solidFill>
                <a:ea typeface="은 바탕 Bold"/>
              </a:rPr>
              <a:t>程式碼</a:t>
            </a:r>
          </a:p>
        </p:txBody>
      </p:sp>
      <p:sp>
        <p:nvSpPr>
          <p:cNvPr id="4" name="TextBox 4"/>
          <p:cNvSpPr txBox="1"/>
          <p:nvPr/>
        </p:nvSpPr>
        <p:spPr>
          <a:xfrm>
            <a:off x="1591733" y="1362973"/>
            <a:ext cx="15667567" cy="1447800"/>
          </a:xfrm>
          <a:prstGeom prst="rect">
            <a:avLst/>
          </a:prstGeom>
        </p:spPr>
        <p:txBody>
          <a:bodyPr lIns="0" tIns="0" rIns="0" bIns="0" rtlCol="0" anchor="t">
            <a:spAutoFit/>
          </a:bodyPr>
          <a:lstStyle/>
          <a:p>
            <a:pPr algn="ctr">
              <a:lnSpc>
                <a:spcPts val="5681"/>
              </a:lnSpc>
            </a:pPr>
            <a:r>
              <a:rPr lang="en-US" sz="4734">
                <a:solidFill>
                  <a:srgbClr val="404040"/>
                </a:solidFill>
                <a:ea typeface="Arimo"/>
              </a:rPr>
              <a:t>共陽七段顯示器數字顯示</a:t>
            </a:r>
          </a:p>
          <a:p>
            <a:pPr algn="ctr">
              <a:lnSpc>
                <a:spcPts val="5681"/>
              </a:lnSpc>
              <a:spcBef>
                <a:spcPct val="0"/>
              </a:spcBef>
            </a:pPr>
            <a:r>
              <a:rPr lang="en-US" sz="4734">
                <a:solidFill>
                  <a:srgbClr val="404040"/>
                </a:solidFill>
                <a:latin typeface="Arimo"/>
                <a:ea typeface="Arimo"/>
              </a:rPr>
              <a:t>輸出0亮燈</a:t>
            </a:r>
          </a:p>
        </p:txBody>
      </p:sp>
      <p:sp>
        <p:nvSpPr>
          <p:cNvPr id="12" name="文字方塊 11">
            <a:extLst>
              <a:ext uri="{FF2B5EF4-FFF2-40B4-BE49-F238E27FC236}">
                <a16:creationId xmlns:a16="http://schemas.microsoft.com/office/drawing/2014/main" id="{BDB85072-1770-C4BE-F553-387E300E1733}"/>
              </a:ext>
            </a:extLst>
          </p:cNvPr>
          <p:cNvSpPr txBox="1"/>
          <p:nvPr/>
        </p:nvSpPr>
        <p:spPr>
          <a:xfrm>
            <a:off x="17672613" y="9763780"/>
            <a:ext cx="609600" cy="523220"/>
          </a:xfrm>
          <a:prstGeom prst="rect">
            <a:avLst/>
          </a:prstGeom>
          <a:noFill/>
        </p:spPr>
        <p:txBody>
          <a:bodyPr wrap="square" rtlCol="0">
            <a:spAutoFit/>
          </a:bodyPr>
          <a:lstStyle/>
          <a:p>
            <a:r>
              <a:rPr lang="en-US" altLang="zh-TW" sz="2800" dirty="0"/>
              <a:t>11</a:t>
            </a:r>
            <a:endParaRPr lang="zh-TW" alt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Freeform 2"/>
          <p:cNvSpPr/>
          <p:nvPr/>
        </p:nvSpPr>
        <p:spPr>
          <a:xfrm>
            <a:off x="1028700" y="2247533"/>
            <a:ext cx="10086808" cy="7010767"/>
          </a:xfrm>
          <a:custGeom>
            <a:avLst/>
            <a:gdLst/>
            <a:ahLst/>
            <a:cxnLst/>
            <a:rect l="l" t="t" r="r" b="b"/>
            <a:pathLst>
              <a:path w="10086808" h="7010767">
                <a:moveTo>
                  <a:pt x="0" y="0"/>
                </a:moveTo>
                <a:lnTo>
                  <a:pt x="10086808" y="0"/>
                </a:lnTo>
                <a:lnTo>
                  <a:pt x="10086808" y="7010767"/>
                </a:lnTo>
                <a:lnTo>
                  <a:pt x="0" y="7010767"/>
                </a:lnTo>
                <a:lnTo>
                  <a:pt x="0" y="0"/>
                </a:lnTo>
                <a:close/>
              </a:path>
            </a:pathLst>
          </a:custGeom>
          <a:blipFill>
            <a:blip r:embed="rId2"/>
            <a:stretch>
              <a:fillRect/>
            </a:stretch>
          </a:blipFill>
        </p:spPr>
        <p:txBody>
          <a:bodyPr/>
          <a:lstStyle/>
          <a:p>
            <a:endParaRPr lang="zh-TW" altLang="en-US"/>
          </a:p>
        </p:txBody>
      </p:sp>
      <p:sp>
        <p:nvSpPr>
          <p:cNvPr id="3" name="TextBox 3"/>
          <p:cNvSpPr txBox="1"/>
          <p:nvPr/>
        </p:nvSpPr>
        <p:spPr>
          <a:xfrm>
            <a:off x="1028700" y="553140"/>
            <a:ext cx="13219589" cy="1186070"/>
          </a:xfrm>
          <a:prstGeom prst="rect">
            <a:avLst/>
          </a:prstGeom>
        </p:spPr>
        <p:txBody>
          <a:bodyPr lIns="0" tIns="0" rIns="0" bIns="0" rtlCol="0" anchor="t">
            <a:spAutoFit/>
          </a:bodyPr>
          <a:lstStyle/>
          <a:p>
            <a:pPr marL="0" lvl="0" indent="0" algn="l">
              <a:lnSpc>
                <a:spcPts val="9275"/>
              </a:lnSpc>
            </a:pPr>
            <a:r>
              <a:rPr lang="en-US" sz="7729" spc="52">
                <a:solidFill>
                  <a:srgbClr val="404040"/>
                </a:solidFill>
                <a:ea typeface="은 바탕 Bold"/>
              </a:rPr>
              <a:t>程式碼</a:t>
            </a:r>
          </a:p>
        </p:txBody>
      </p:sp>
      <p:sp>
        <p:nvSpPr>
          <p:cNvPr id="4" name="TextBox 4"/>
          <p:cNvSpPr txBox="1"/>
          <p:nvPr/>
        </p:nvSpPr>
        <p:spPr>
          <a:xfrm>
            <a:off x="11972261" y="2101822"/>
            <a:ext cx="3976552" cy="2162175"/>
          </a:xfrm>
          <a:prstGeom prst="rect">
            <a:avLst/>
          </a:prstGeom>
        </p:spPr>
        <p:txBody>
          <a:bodyPr lIns="0" tIns="0" rIns="0" bIns="0" rtlCol="0" anchor="t">
            <a:spAutoFit/>
          </a:bodyPr>
          <a:lstStyle/>
          <a:p>
            <a:pPr algn="ctr">
              <a:lnSpc>
                <a:spcPts val="5681"/>
              </a:lnSpc>
            </a:pPr>
            <a:r>
              <a:rPr lang="en-US" sz="4734">
                <a:solidFill>
                  <a:srgbClr val="404040"/>
                </a:solidFill>
                <a:latin typeface="Arimo"/>
                <a:ea typeface="Arimo"/>
              </a:rPr>
              <a:t>配置ADC</a:t>
            </a:r>
          </a:p>
          <a:p>
            <a:pPr algn="ctr">
              <a:lnSpc>
                <a:spcPts val="5681"/>
              </a:lnSpc>
            </a:pPr>
            <a:r>
              <a:rPr lang="en-US" sz="4734">
                <a:solidFill>
                  <a:srgbClr val="404040"/>
                </a:solidFill>
                <a:latin typeface="Arimo"/>
                <a:ea typeface="Arimo"/>
              </a:rPr>
              <a:t>5.0腳位對應A8</a:t>
            </a:r>
          </a:p>
          <a:p>
            <a:pPr algn="ctr">
              <a:lnSpc>
                <a:spcPts val="5681"/>
              </a:lnSpc>
              <a:spcBef>
                <a:spcPct val="0"/>
              </a:spcBef>
            </a:pPr>
            <a:endParaRPr lang="en-US" sz="4734">
              <a:solidFill>
                <a:srgbClr val="404040"/>
              </a:solidFill>
              <a:latin typeface="Arimo"/>
              <a:ea typeface="Arimo"/>
            </a:endParaRPr>
          </a:p>
        </p:txBody>
      </p:sp>
      <p:sp>
        <p:nvSpPr>
          <p:cNvPr id="5" name="TextBox 5"/>
          <p:cNvSpPr txBox="1"/>
          <p:nvPr/>
        </p:nvSpPr>
        <p:spPr>
          <a:xfrm>
            <a:off x="11972261" y="5076825"/>
            <a:ext cx="3883602" cy="1180411"/>
          </a:xfrm>
          <a:prstGeom prst="rect">
            <a:avLst/>
          </a:prstGeom>
        </p:spPr>
        <p:txBody>
          <a:bodyPr lIns="0" tIns="0" rIns="0" bIns="0" rtlCol="0" anchor="t">
            <a:spAutoFit/>
          </a:bodyPr>
          <a:lstStyle/>
          <a:p>
            <a:pPr algn="ctr">
              <a:lnSpc>
                <a:spcPts val="4759"/>
              </a:lnSpc>
            </a:pPr>
            <a:r>
              <a:rPr lang="en-US" sz="3399">
                <a:solidFill>
                  <a:srgbClr val="404040"/>
                </a:solidFill>
                <a:latin typeface="Noto Sans T Chinese"/>
                <a:ea typeface="Noto Sans T Chinese"/>
              </a:rPr>
              <a:t>3.3V為外部參考電壓</a:t>
            </a:r>
          </a:p>
          <a:p>
            <a:pPr algn="ctr">
              <a:lnSpc>
                <a:spcPts val="4759"/>
              </a:lnSpc>
            </a:pPr>
            <a:r>
              <a:rPr lang="en-US" sz="3399">
                <a:solidFill>
                  <a:srgbClr val="404040"/>
                </a:solidFill>
                <a:latin typeface="Noto Sans T Chinese"/>
              </a:rPr>
              <a:t>330/4095=0.080586</a:t>
            </a:r>
          </a:p>
        </p:txBody>
      </p:sp>
      <p:sp>
        <p:nvSpPr>
          <p:cNvPr id="11" name="文字方塊 10">
            <a:extLst>
              <a:ext uri="{FF2B5EF4-FFF2-40B4-BE49-F238E27FC236}">
                <a16:creationId xmlns:a16="http://schemas.microsoft.com/office/drawing/2014/main" id="{FA916205-FE34-3360-33F2-9D0C9D39184D}"/>
              </a:ext>
            </a:extLst>
          </p:cNvPr>
          <p:cNvSpPr txBox="1"/>
          <p:nvPr/>
        </p:nvSpPr>
        <p:spPr>
          <a:xfrm>
            <a:off x="17672613" y="9763780"/>
            <a:ext cx="609600" cy="523220"/>
          </a:xfrm>
          <a:prstGeom prst="rect">
            <a:avLst/>
          </a:prstGeom>
          <a:noFill/>
        </p:spPr>
        <p:txBody>
          <a:bodyPr wrap="square" rtlCol="0">
            <a:spAutoFit/>
          </a:bodyPr>
          <a:lstStyle/>
          <a:p>
            <a:r>
              <a:rPr lang="en-US" altLang="zh-TW" sz="2800" dirty="0"/>
              <a:t>12</a:t>
            </a:r>
            <a:endParaRPr lang="zh-TW" alt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Freeform 2"/>
          <p:cNvSpPr/>
          <p:nvPr/>
        </p:nvSpPr>
        <p:spPr>
          <a:xfrm>
            <a:off x="1028700" y="3551931"/>
            <a:ext cx="12075504" cy="4529167"/>
          </a:xfrm>
          <a:custGeom>
            <a:avLst/>
            <a:gdLst/>
            <a:ahLst/>
            <a:cxnLst/>
            <a:rect l="l" t="t" r="r" b="b"/>
            <a:pathLst>
              <a:path w="12075504" h="4529167">
                <a:moveTo>
                  <a:pt x="0" y="0"/>
                </a:moveTo>
                <a:lnTo>
                  <a:pt x="12075504" y="0"/>
                </a:lnTo>
                <a:lnTo>
                  <a:pt x="12075504" y="4529167"/>
                </a:lnTo>
                <a:lnTo>
                  <a:pt x="0" y="4529167"/>
                </a:lnTo>
                <a:lnTo>
                  <a:pt x="0" y="0"/>
                </a:lnTo>
                <a:close/>
              </a:path>
            </a:pathLst>
          </a:custGeom>
          <a:blipFill>
            <a:blip r:embed="rId2"/>
            <a:stretch>
              <a:fillRect r="-12854"/>
            </a:stretch>
          </a:blipFill>
        </p:spPr>
        <p:txBody>
          <a:bodyPr/>
          <a:lstStyle/>
          <a:p>
            <a:endParaRPr lang="zh-TW" altLang="en-US"/>
          </a:p>
        </p:txBody>
      </p:sp>
      <p:sp>
        <p:nvSpPr>
          <p:cNvPr id="3" name="TextBox 3"/>
          <p:cNvSpPr txBox="1"/>
          <p:nvPr/>
        </p:nvSpPr>
        <p:spPr>
          <a:xfrm>
            <a:off x="1028700" y="553140"/>
            <a:ext cx="13219589" cy="1186070"/>
          </a:xfrm>
          <a:prstGeom prst="rect">
            <a:avLst/>
          </a:prstGeom>
        </p:spPr>
        <p:txBody>
          <a:bodyPr lIns="0" tIns="0" rIns="0" bIns="0" rtlCol="0" anchor="t">
            <a:spAutoFit/>
          </a:bodyPr>
          <a:lstStyle/>
          <a:p>
            <a:pPr marL="0" lvl="0" indent="0" algn="l">
              <a:lnSpc>
                <a:spcPts val="9275"/>
              </a:lnSpc>
            </a:pPr>
            <a:r>
              <a:rPr lang="en-US" sz="7729" spc="52">
                <a:solidFill>
                  <a:srgbClr val="404040"/>
                </a:solidFill>
                <a:ea typeface="은 바탕 Bold"/>
              </a:rPr>
              <a:t>程式碼</a:t>
            </a:r>
          </a:p>
        </p:txBody>
      </p:sp>
      <p:sp>
        <p:nvSpPr>
          <p:cNvPr id="4" name="TextBox 4"/>
          <p:cNvSpPr txBox="1"/>
          <p:nvPr/>
        </p:nvSpPr>
        <p:spPr>
          <a:xfrm>
            <a:off x="13450450" y="3532881"/>
            <a:ext cx="2405171" cy="704039"/>
          </a:xfrm>
          <a:prstGeom prst="rect">
            <a:avLst/>
          </a:prstGeom>
        </p:spPr>
        <p:txBody>
          <a:bodyPr lIns="0" tIns="0" rIns="0" bIns="0" rtlCol="0" anchor="t">
            <a:spAutoFit/>
          </a:bodyPr>
          <a:lstStyle/>
          <a:p>
            <a:pPr algn="ctr">
              <a:lnSpc>
                <a:spcPts val="5681"/>
              </a:lnSpc>
              <a:spcBef>
                <a:spcPct val="0"/>
              </a:spcBef>
            </a:pPr>
            <a:r>
              <a:rPr lang="en-US" sz="4734" dirty="0">
                <a:solidFill>
                  <a:srgbClr val="404040"/>
                </a:solidFill>
                <a:ea typeface="Arimo"/>
              </a:rPr>
              <a:t>定</a:t>
            </a:r>
            <a:r>
              <a:rPr lang="zh-TW" altLang="en-US" sz="4734" dirty="0">
                <a:solidFill>
                  <a:srgbClr val="404040"/>
                </a:solidFill>
                <a:ea typeface="Arimo"/>
              </a:rPr>
              <a:t>時</a:t>
            </a:r>
            <a:endParaRPr lang="en-US" sz="4734" dirty="0">
              <a:solidFill>
                <a:srgbClr val="404040"/>
              </a:solidFill>
              <a:ea typeface="Arimo"/>
            </a:endParaRPr>
          </a:p>
        </p:txBody>
      </p:sp>
      <p:sp>
        <p:nvSpPr>
          <p:cNvPr id="5" name="TextBox 5"/>
          <p:cNvSpPr txBox="1"/>
          <p:nvPr/>
        </p:nvSpPr>
        <p:spPr>
          <a:xfrm>
            <a:off x="13450450" y="4725902"/>
            <a:ext cx="4453618" cy="2162175"/>
          </a:xfrm>
          <a:prstGeom prst="rect">
            <a:avLst/>
          </a:prstGeom>
        </p:spPr>
        <p:txBody>
          <a:bodyPr lIns="0" tIns="0" rIns="0" bIns="0" rtlCol="0" anchor="t">
            <a:spAutoFit/>
          </a:bodyPr>
          <a:lstStyle/>
          <a:p>
            <a:pPr algn="l">
              <a:lnSpc>
                <a:spcPts val="5681"/>
              </a:lnSpc>
            </a:pPr>
            <a:r>
              <a:rPr lang="en-US" sz="4734" dirty="0">
                <a:solidFill>
                  <a:srgbClr val="404040"/>
                </a:solidFill>
                <a:latin typeface="Arimo"/>
                <a:ea typeface="Arimo"/>
              </a:rPr>
              <a:t>0.5秒觸發中斷，呼叫get_temp</a:t>
            </a:r>
          </a:p>
          <a:p>
            <a:pPr algn="l">
              <a:lnSpc>
                <a:spcPts val="5681"/>
              </a:lnSpc>
              <a:spcBef>
                <a:spcPct val="0"/>
              </a:spcBef>
            </a:pPr>
            <a:r>
              <a:rPr lang="en-US" sz="4734" dirty="0" err="1">
                <a:solidFill>
                  <a:srgbClr val="404040"/>
                </a:solidFill>
                <a:latin typeface="Arimo"/>
                <a:ea typeface="Arimo"/>
              </a:rPr>
              <a:t>更新溫度和led</a:t>
            </a:r>
            <a:endParaRPr lang="en-US" sz="4734" dirty="0">
              <a:solidFill>
                <a:srgbClr val="404040"/>
              </a:solidFill>
              <a:latin typeface="Arimo"/>
              <a:ea typeface="Arimo"/>
            </a:endParaRPr>
          </a:p>
        </p:txBody>
      </p:sp>
      <p:sp>
        <p:nvSpPr>
          <p:cNvPr id="11" name="文字方塊 10">
            <a:extLst>
              <a:ext uri="{FF2B5EF4-FFF2-40B4-BE49-F238E27FC236}">
                <a16:creationId xmlns:a16="http://schemas.microsoft.com/office/drawing/2014/main" id="{240F3E3B-8C4B-ED9C-0472-77EE6C4E54CD}"/>
              </a:ext>
            </a:extLst>
          </p:cNvPr>
          <p:cNvSpPr txBox="1"/>
          <p:nvPr/>
        </p:nvSpPr>
        <p:spPr>
          <a:xfrm>
            <a:off x="17672613" y="9763780"/>
            <a:ext cx="609600" cy="523220"/>
          </a:xfrm>
          <a:prstGeom prst="rect">
            <a:avLst/>
          </a:prstGeom>
          <a:noFill/>
        </p:spPr>
        <p:txBody>
          <a:bodyPr wrap="square" rtlCol="0">
            <a:spAutoFit/>
          </a:bodyPr>
          <a:lstStyle/>
          <a:p>
            <a:r>
              <a:rPr lang="en-US" altLang="zh-TW" sz="2800" dirty="0"/>
              <a:t>13</a:t>
            </a:r>
            <a:endParaRPr lang="zh-TW" altLang="en-US"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Freeform 2"/>
          <p:cNvSpPr/>
          <p:nvPr/>
        </p:nvSpPr>
        <p:spPr>
          <a:xfrm>
            <a:off x="1028700" y="2068059"/>
            <a:ext cx="10597092" cy="7726345"/>
          </a:xfrm>
          <a:custGeom>
            <a:avLst/>
            <a:gdLst/>
            <a:ahLst/>
            <a:cxnLst/>
            <a:rect l="l" t="t" r="r" b="b"/>
            <a:pathLst>
              <a:path w="10597092" h="7726345">
                <a:moveTo>
                  <a:pt x="0" y="0"/>
                </a:moveTo>
                <a:lnTo>
                  <a:pt x="10597092" y="0"/>
                </a:lnTo>
                <a:lnTo>
                  <a:pt x="10597092" y="7726345"/>
                </a:lnTo>
                <a:lnTo>
                  <a:pt x="0" y="7726345"/>
                </a:lnTo>
                <a:lnTo>
                  <a:pt x="0" y="0"/>
                </a:lnTo>
                <a:close/>
              </a:path>
            </a:pathLst>
          </a:custGeom>
          <a:blipFill>
            <a:blip r:embed="rId2"/>
            <a:stretch>
              <a:fillRect/>
            </a:stretch>
          </a:blipFill>
        </p:spPr>
        <p:txBody>
          <a:bodyPr/>
          <a:lstStyle/>
          <a:p>
            <a:endParaRPr lang="zh-TW" altLang="en-US"/>
          </a:p>
        </p:txBody>
      </p:sp>
      <p:sp>
        <p:nvSpPr>
          <p:cNvPr id="3" name="TextBox 3"/>
          <p:cNvSpPr txBox="1"/>
          <p:nvPr/>
        </p:nvSpPr>
        <p:spPr>
          <a:xfrm>
            <a:off x="1028700" y="553140"/>
            <a:ext cx="13219589" cy="1186070"/>
          </a:xfrm>
          <a:prstGeom prst="rect">
            <a:avLst/>
          </a:prstGeom>
        </p:spPr>
        <p:txBody>
          <a:bodyPr lIns="0" tIns="0" rIns="0" bIns="0" rtlCol="0" anchor="t">
            <a:spAutoFit/>
          </a:bodyPr>
          <a:lstStyle/>
          <a:p>
            <a:pPr marL="0" lvl="0" indent="0" algn="l">
              <a:lnSpc>
                <a:spcPts val="9275"/>
              </a:lnSpc>
            </a:pPr>
            <a:r>
              <a:rPr lang="en-US" sz="7729" spc="52">
                <a:solidFill>
                  <a:srgbClr val="404040"/>
                </a:solidFill>
                <a:ea typeface="은 바탕 Bold"/>
              </a:rPr>
              <a:t>程式碼</a:t>
            </a:r>
          </a:p>
        </p:txBody>
      </p:sp>
      <p:sp>
        <p:nvSpPr>
          <p:cNvPr id="4" name="TextBox 4"/>
          <p:cNvSpPr txBox="1"/>
          <p:nvPr/>
        </p:nvSpPr>
        <p:spPr>
          <a:xfrm>
            <a:off x="12076117" y="8077889"/>
            <a:ext cx="5074283" cy="1180411"/>
          </a:xfrm>
          <a:prstGeom prst="rect">
            <a:avLst/>
          </a:prstGeom>
        </p:spPr>
        <p:txBody>
          <a:bodyPr lIns="0" tIns="0" rIns="0" bIns="0" rtlCol="0" anchor="t">
            <a:spAutoFit/>
          </a:bodyPr>
          <a:lstStyle/>
          <a:p>
            <a:pPr algn="ctr">
              <a:lnSpc>
                <a:spcPts val="4759"/>
              </a:lnSpc>
            </a:pPr>
            <a:r>
              <a:rPr lang="en-US" sz="3399">
                <a:solidFill>
                  <a:srgbClr val="404040"/>
                </a:solidFill>
                <a:latin typeface="Noto Sans T Chinese"/>
                <a:ea typeface="Noto Sans T Chinese"/>
              </a:rPr>
              <a:t>利用視覺暫留快速的切換來達到顯示2位數的效果</a:t>
            </a:r>
          </a:p>
        </p:txBody>
      </p:sp>
      <p:sp>
        <p:nvSpPr>
          <p:cNvPr id="5" name="TextBox 5"/>
          <p:cNvSpPr txBox="1"/>
          <p:nvPr/>
        </p:nvSpPr>
        <p:spPr>
          <a:xfrm>
            <a:off x="12089470" y="3308483"/>
            <a:ext cx="2998130" cy="1180411"/>
          </a:xfrm>
          <a:prstGeom prst="rect">
            <a:avLst/>
          </a:prstGeom>
        </p:spPr>
        <p:txBody>
          <a:bodyPr wrap="square" lIns="0" tIns="0" rIns="0" bIns="0" rtlCol="0" anchor="t">
            <a:spAutoFit/>
          </a:bodyPr>
          <a:lstStyle/>
          <a:p>
            <a:pPr algn="ctr">
              <a:lnSpc>
                <a:spcPts val="4759"/>
              </a:lnSpc>
            </a:pPr>
            <a:r>
              <a:rPr lang="en-US" sz="3399" dirty="0" err="1">
                <a:solidFill>
                  <a:srgbClr val="404040"/>
                </a:solidFill>
                <a:ea typeface="Noto Sans T Chinese"/>
              </a:rPr>
              <a:t>關閉看門狗</a:t>
            </a:r>
            <a:endParaRPr lang="en-US" sz="3399" dirty="0">
              <a:solidFill>
                <a:srgbClr val="404040"/>
              </a:solidFill>
              <a:ea typeface="Noto Sans T Chinese"/>
            </a:endParaRPr>
          </a:p>
          <a:p>
            <a:pPr algn="ctr">
              <a:lnSpc>
                <a:spcPts val="4759"/>
              </a:lnSpc>
            </a:pPr>
            <a:r>
              <a:rPr lang="en-US" sz="3399" dirty="0" err="1">
                <a:solidFill>
                  <a:srgbClr val="404040"/>
                </a:solidFill>
                <a:ea typeface="Noto Sans T Chinese"/>
              </a:rPr>
              <a:t>初始化配置</a:t>
            </a:r>
            <a:endParaRPr lang="en-US" sz="3399" dirty="0">
              <a:solidFill>
                <a:srgbClr val="404040"/>
              </a:solidFill>
              <a:ea typeface="Noto Sans T Chinese"/>
            </a:endParaRPr>
          </a:p>
        </p:txBody>
      </p:sp>
      <p:sp>
        <p:nvSpPr>
          <p:cNvPr id="11" name="文字方塊 10">
            <a:extLst>
              <a:ext uri="{FF2B5EF4-FFF2-40B4-BE49-F238E27FC236}">
                <a16:creationId xmlns:a16="http://schemas.microsoft.com/office/drawing/2014/main" id="{4E4442FA-8058-445E-9366-9DC5053000C3}"/>
              </a:ext>
            </a:extLst>
          </p:cNvPr>
          <p:cNvSpPr txBox="1"/>
          <p:nvPr/>
        </p:nvSpPr>
        <p:spPr>
          <a:xfrm>
            <a:off x="17672613" y="9763780"/>
            <a:ext cx="609600" cy="523220"/>
          </a:xfrm>
          <a:prstGeom prst="rect">
            <a:avLst/>
          </a:prstGeom>
          <a:noFill/>
        </p:spPr>
        <p:txBody>
          <a:bodyPr wrap="square" rtlCol="0">
            <a:spAutoFit/>
          </a:bodyPr>
          <a:lstStyle/>
          <a:p>
            <a:r>
              <a:rPr lang="en-US" altLang="zh-TW" sz="2800" dirty="0"/>
              <a:t>14</a:t>
            </a:r>
            <a:endParaRPr lang="zh-TW" alt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Freeform 2"/>
          <p:cNvSpPr/>
          <p:nvPr/>
        </p:nvSpPr>
        <p:spPr>
          <a:xfrm>
            <a:off x="11450304" y="1028700"/>
            <a:ext cx="6124575" cy="8229600"/>
          </a:xfrm>
          <a:custGeom>
            <a:avLst/>
            <a:gdLst/>
            <a:ahLst/>
            <a:cxnLst/>
            <a:rect l="l" t="t" r="r" b="b"/>
            <a:pathLst>
              <a:path w="6124575" h="8229600">
                <a:moveTo>
                  <a:pt x="0" y="0"/>
                </a:moveTo>
                <a:lnTo>
                  <a:pt x="6124575" y="0"/>
                </a:lnTo>
                <a:lnTo>
                  <a:pt x="6124575" y="8229600"/>
                </a:lnTo>
                <a:lnTo>
                  <a:pt x="0" y="8229600"/>
                </a:lnTo>
                <a:lnTo>
                  <a:pt x="0" y="0"/>
                </a:lnTo>
                <a:close/>
              </a:path>
            </a:pathLst>
          </a:custGeom>
          <a:blipFill>
            <a:blip r:embed="rId2"/>
            <a:stretch>
              <a:fillRect l="-573312" r="-521088"/>
            </a:stretch>
          </a:blipFill>
        </p:spPr>
        <p:txBody>
          <a:bodyPr/>
          <a:lstStyle/>
          <a:p>
            <a:endParaRPr lang="zh-TW" altLang="en-US"/>
          </a:p>
        </p:txBody>
      </p:sp>
      <p:sp>
        <p:nvSpPr>
          <p:cNvPr id="3" name="TextBox 3"/>
          <p:cNvSpPr txBox="1"/>
          <p:nvPr/>
        </p:nvSpPr>
        <p:spPr>
          <a:xfrm>
            <a:off x="12038312" y="4419641"/>
            <a:ext cx="4948558" cy="1409619"/>
          </a:xfrm>
          <a:prstGeom prst="rect">
            <a:avLst/>
          </a:prstGeom>
        </p:spPr>
        <p:txBody>
          <a:bodyPr lIns="0" tIns="0" rIns="0" bIns="0" rtlCol="0" anchor="t">
            <a:spAutoFit/>
          </a:bodyPr>
          <a:lstStyle/>
          <a:p>
            <a:pPr marL="0" lvl="0" indent="0" algn="l">
              <a:lnSpc>
                <a:spcPts val="10800"/>
              </a:lnSpc>
            </a:pPr>
            <a:r>
              <a:rPr lang="en-US" sz="9000">
                <a:solidFill>
                  <a:srgbClr val="DDC237"/>
                </a:solidFill>
                <a:ea typeface="Arimo"/>
              </a:rPr>
              <a:t>實作展示</a:t>
            </a:r>
          </a:p>
        </p:txBody>
      </p:sp>
      <p:sp>
        <p:nvSpPr>
          <p:cNvPr id="10" name="文字方塊 9">
            <a:extLst>
              <a:ext uri="{FF2B5EF4-FFF2-40B4-BE49-F238E27FC236}">
                <a16:creationId xmlns:a16="http://schemas.microsoft.com/office/drawing/2014/main" id="{6C7057BB-D6F7-A610-49CE-AABF0331CD6E}"/>
              </a:ext>
            </a:extLst>
          </p:cNvPr>
          <p:cNvSpPr txBox="1"/>
          <p:nvPr/>
        </p:nvSpPr>
        <p:spPr>
          <a:xfrm>
            <a:off x="17672613" y="9763780"/>
            <a:ext cx="609600" cy="523220"/>
          </a:xfrm>
          <a:prstGeom prst="rect">
            <a:avLst/>
          </a:prstGeom>
          <a:noFill/>
        </p:spPr>
        <p:txBody>
          <a:bodyPr wrap="square" rtlCol="0">
            <a:spAutoFit/>
          </a:bodyPr>
          <a:lstStyle/>
          <a:p>
            <a:r>
              <a:rPr lang="en-US" altLang="zh-TW" sz="2800" dirty="0"/>
              <a:t>15</a:t>
            </a:r>
            <a:endParaRPr lang="zh-TW" alt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043120" y="4232971"/>
            <a:ext cx="6693892" cy="5025329"/>
            <a:chOff x="0" y="0"/>
            <a:chExt cx="8916670" cy="6694043"/>
          </a:xfrm>
        </p:grpSpPr>
        <p:sp>
          <p:nvSpPr>
            <p:cNvPr id="3" name="Freeform 3"/>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2"/>
              <a:stretch>
                <a:fillRect t="-16777" b="-18043"/>
              </a:stretch>
            </a:blipFill>
          </p:spPr>
          <p:txBody>
            <a:bodyPr/>
            <a:lstStyle/>
            <a:p>
              <a:endParaRPr lang="zh-TW" altLang="en-US"/>
            </a:p>
          </p:txBody>
        </p:sp>
        <p:sp>
          <p:nvSpPr>
            <p:cNvPr id="4" name="Freeform 4"/>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000000"/>
            </a:solidFill>
          </p:spPr>
          <p:txBody>
            <a:bodyPr/>
            <a:lstStyle/>
            <a:p>
              <a:endParaRPr lang="zh-TW" altLang="en-US"/>
            </a:p>
          </p:txBody>
        </p:sp>
      </p:grpSp>
      <p:sp>
        <p:nvSpPr>
          <p:cNvPr id="5" name="TextBox 5"/>
          <p:cNvSpPr txBox="1"/>
          <p:nvPr/>
        </p:nvSpPr>
        <p:spPr>
          <a:xfrm>
            <a:off x="2043120" y="1028700"/>
            <a:ext cx="15216180" cy="1095375"/>
          </a:xfrm>
          <a:prstGeom prst="rect">
            <a:avLst/>
          </a:prstGeom>
        </p:spPr>
        <p:txBody>
          <a:bodyPr lIns="0" tIns="0" rIns="0" bIns="0" rtlCol="0" anchor="t">
            <a:spAutoFit/>
          </a:bodyPr>
          <a:lstStyle/>
          <a:p>
            <a:pPr marL="0" lvl="0" indent="0" algn="l">
              <a:lnSpc>
                <a:spcPts val="8640"/>
              </a:lnSpc>
            </a:pPr>
            <a:r>
              <a:rPr lang="en-US" sz="7200">
                <a:solidFill>
                  <a:srgbClr val="000000"/>
                </a:solidFill>
                <a:latin typeface="Noto Sans T Chinese Bold"/>
              </a:rPr>
              <a:t>Chatgpt</a:t>
            </a:r>
          </a:p>
        </p:txBody>
      </p:sp>
      <p:sp>
        <p:nvSpPr>
          <p:cNvPr id="6" name="TextBox 6"/>
          <p:cNvSpPr txBox="1"/>
          <p:nvPr/>
        </p:nvSpPr>
        <p:spPr>
          <a:xfrm>
            <a:off x="9291802" y="4232971"/>
            <a:ext cx="6620141" cy="3523997"/>
          </a:xfrm>
          <a:prstGeom prst="rect">
            <a:avLst/>
          </a:prstGeom>
        </p:spPr>
        <p:txBody>
          <a:bodyPr lIns="0" tIns="0" rIns="0" bIns="0" rtlCol="0" anchor="t">
            <a:spAutoFit/>
          </a:bodyPr>
          <a:lstStyle/>
          <a:p>
            <a:pPr marL="0" lvl="0" indent="0" algn="l">
              <a:lnSpc>
                <a:spcPts val="4624"/>
              </a:lnSpc>
            </a:pPr>
            <a:r>
              <a:rPr lang="en-US" sz="3853">
                <a:solidFill>
                  <a:srgbClr val="000000"/>
                </a:solidFill>
                <a:latin typeface="Noto Sans T Chinese"/>
                <a:ea typeface="Noto Sans T Chinese"/>
              </a:rPr>
              <a:t>chatgpt 對這次簡報非常有幫助很多不懂得都問他，</a:t>
            </a:r>
          </a:p>
          <a:p>
            <a:pPr marL="0" lvl="0" indent="0" algn="l">
              <a:lnSpc>
                <a:spcPts val="4624"/>
              </a:lnSpc>
            </a:pPr>
            <a:r>
              <a:rPr lang="en-US" sz="3853">
                <a:solidFill>
                  <a:srgbClr val="000000"/>
                </a:solidFill>
                <a:latin typeface="Noto Sans T Chinese"/>
                <a:ea typeface="Noto Sans T Chinese"/>
              </a:rPr>
              <a:t>但是也有小問題，像是他計時用timerA但是fr2355沒有，</a:t>
            </a:r>
          </a:p>
          <a:p>
            <a:pPr marL="0" lvl="0" indent="0" algn="l">
              <a:lnSpc>
                <a:spcPts val="4624"/>
              </a:lnSpc>
            </a:pPr>
            <a:r>
              <a:rPr lang="en-US" sz="3853">
                <a:solidFill>
                  <a:srgbClr val="000000"/>
                </a:solidFill>
                <a:ea typeface="Noto Sans T Chinese"/>
              </a:rPr>
              <a:t>丟給他錯誤碼還是無法解決，需要自己找答案</a:t>
            </a:r>
          </a:p>
        </p:txBody>
      </p:sp>
      <p:sp>
        <p:nvSpPr>
          <p:cNvPr id="7" name="AutoShape 7"/>
          <p:cNvSpPr/>
          <p:nvPr/>
        </p:nvSpPr>
        <p:spPr>
          <a:xfrm rot="-5400000">
            <a:off x="-4232535" y="5129212"/>
            <a:ext cx="10551046" cy="0"/>
          </a:xfrm>
          <a:prstGeom prst="line">
            <a:avLst/>
          </a:prstGeom>
          <a:ln w="28575" cap="rnd">
            <a:solidFill>
              <a:srgbClr val="000000"/>
            </a:solidFill>
            <a:prstDash val="solid"/>
            <a:headEnd type="none" w="sm" len="sm"/>
            <a:tailEnd type="none" w="sm" len="sm"/>
          </a:ln>
        </p:spPr>
        <p:txBody>
          <a:bodyPr/>
          <a:lstStyle/>
          <a:p>
            <a:endParaRPr lang="zh-TW" altLang="en-US"/>
          </a:p>
        </p:txBody>
      </p:sp>
      <p:sp>
        <p:nvSpPr>
          <p:cNvPr id="13" name="文字方塊 12">
            <a:extLst>
              <a:ext uri="{FF2B5EF4-FFF2-40B4-BE49-F238E27FC236}">
                <a16:creationId xmlns:a16="http://schemas.microsoft.com/office/drawing/2014/main" id="{33A4A2C7-B53B-B5FD-6EEF-70D481B0C36B}"/>
              </a:ext>
            </a:extLst>
          </p:cNvPr>
          <p:cNvSpPr txBox="1"/>
          <p:nvPr/>
        </p:nvSpPr>
        <p:spPr>
          <a:xfrm>
            <a:off x="17672613" y="9763780"/>
            <a:ext cx="609600" cy="523220"/>
          </a:xfrm>
          <a:prstGeom prst="rect">
            <a:avLst/>
          </a:prstGeom>
          <a:noFill/>
        </p:spPr>
        <p:txBody>
          <a:bodyPr wrap="square" rtlCol="0">
            <a:spAutoFit/>
          </a:bodyPr>
          <a:lstStyle/>
          <a:p>
            <a:r>
              <a:rPr lang="en-US" altLang="zh-TW" sz="2800" dirty="0"/>
              <a:t>16</a:t>
            </a:r>
            <a:endParaRPr lang="zh-TW" alt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grpSp>
        <p:nvGrpSpPr>
          <p:cNvPr id="2" name="Group 2"/>
          <p:cNvGrpSpPr/>
          <p:nvPr/>
        </p:nvGrpSpPr>
        <p:grpSpPr>
          <a:xfrm>
            <a:off x="-4788369" y="-128080"/>
            <a:ext cx="12259489" cy="10543161"/>
            <a:chOff x="0" y="0"/>
            <a:chExt cx="6350000" cy="5461000"/>
          </a:xfrm>
        </p:grpSpPr>
        <p:sp>
          <p:nvSpPr>
            <p:cNvPr id="3" name="Freeform 3"/>
            <p:cNvSpPr/>
            <p:nvPr/>
          </p:nvSpPr>
          <p:spPr>
            <a:xfrm>
              <a:off x="59563" y="32385"/>
              <a:ext cx="6230874" cy="5396230"/>
            </a:xfrm>
            <a:custGeom>
              <a:avLst/>
              <a:gdLst/>
              <a:ahLst/>
              <a:cxnLst/>
              <a:rect l="l" t="t" r="r" b="b"/>
              <a:pathLst>
                <a:path w="6230874" h="5396230">
                  <a:moveTo>
                    <a:pt x="3115437" y="0"/>
                  </a:moveTo>
                  <a:lnTo>
                    <a:pt x="0" y="5396230"/>
                  </a:lnTo>
                  <a:lnTo>
                    <a:pt x="6230874" y="5396230"/>
                  </a:lnTo>
                  <a:close/>
                </a:path>
              </a:pathLst>
            </a:custGeom>
            <a:blipFill>
              <a:blip r:embed="rId2"/>
              <a:stretch>
                <a:fillRect l="-334871" r="-334948"/>
              </a:stretch>
            </a:blipFill>
          </p:spPr>
          <p:txBody>
            <a:bodyPr/>
            <a:lstStyle/>
            <a:p>
              <a:endParaRPr lang="zh-TW" altLang="en-US"/>
            </a:p>
          </p:txBody>
        </p:sp>
      </p:grpSp>
      <p:grpSp>
        <p:nvGrpSpPr>
          <p:cNvPr id="4" name="Group 4"/>
          <p:cNvGrpSpPr/>
          <p:nvPr/>
        </p:nvGrpSpPr>
        <p:grpSpPr>
          <a:xfrm>
            <a:off x="-1673828" y="0"/>
            <a:ext cx="3347655" cy="3608571"/>
            <a:chOff x="0" y="0"/>
            <a:chExt cx="1204093" cy="1297940"/>
          </a:xfrm>
        </p:grpSpPr>
        <p:sp>
          <p:nvSpPr>
            <p:cNvPr id="5" name="Freeform 5"/>
            <p:cNvSpPr/>
            <p:nvPr/>
          </p:nvSpPr>
          <p:spPr>
            <a:xfrm>
              <a:off x="0" y="0"/>
              <a:ext cx="1204093" cy="1297940"/>
            </a:xfrm>
            <a:custGeom>
              <a:avLst/>
              <a:gdLst/>
              <a:ahLst/>
              <a:cxnLst/>
              <a:rect l="l" t="t" r="r" b="b"/>
              <a:pathLst>
                <a:path w="1204093" h="1297940">
                  <a:moveTo>
                    <a:pt x="0" y="0"/>
                  </a:moveTo>
                  <a:lnTo>
                    <a:pt x="602047" y="1297940"/>
                  </a:lnTo>
                  <a:lnTo>
                    <a:pt x="1204093" y="0"/>
                  </a:lnTo>
                  <a:close/>
                </a:path>
              </a:pathLst>
            </a:custGeom>
            <a:solidFill>
              <a:srgbClr val="BBBCB1"/>
            </a:solidFill>
          </p:spPr>
          <p:txBody>
            <a:bodyPr/>
            <a:lstStyle/>
            <a:p>
              <a:endParaRPr lang="zh-TW" altLang="en-US"/>
            </a:p>
          </p:txBody>
        </p:sp>
      </p:grpSp>
      <p:sp>
        <p:nvSpPr>
          <p:cNvPr id="6" name="TextBox 6"/>
          <p:cNvSpPr txBox="1"/>
          <p:nvPr/>
        </p:nvSpPr>
        <p:spPr>
          <a:xfrm>
            <a:off x="10669739" y="471487"/>
            <a:ext cx="7618261" cy="1085850"/>
          </a:xfrm>
          <a:prstGeom prst="rect">
            <a:avLst/>
          </a:prstGeom>
        </p:spPr>
        <p:txBody>
          <a:bodyPr lIns="0" tIns="0" rIns="0" bIns="0" rtlCol="0" anchor="t">
            <a:spAutoFit/>
          </a:bodyPr>
          <a:lstStyle/>
          <a:p>
            <a:pPr marL="0" lvl="0" indent="0" algn="l">
              <a:lnSpc>
                <a:spcPts val="8399"/>
              </a:lnSpc>
            </a:pPr>
            <a:r>
              <a:rPr lang="en-US" sz="6999" u="none">
                <a:solidFill>
                  <a:srgbClr val="3C4743"/>
                </a:solidFill>
                <a:ea typeface="Arimo"/>
              </a:rPr>
              <a:t>心得感想</a:t>
            </a:r>
          </a:p>
        </p:txBody>
      </p:sp>
      <p:sp>
        <p:nvSpPr>
          <p:cNvPr id="7" name="TextBox 7"/>
          <p:cNvSpPr txBox="1"/>
          <p:nvPr/>
        </p:nvSpPr>
        <p:spPr>
          <a:xfrm>
            <a:off x="5579801" y="2400300"/>
            <a:ext cx="11911650" cy="5642570"/>
          </a:xfrm>
          <a:prstGeom prst="rect">
            <a:avLst/>
          </a:prstGeom>
        </p:spPr>
        <p:txBody>
          <a:bodyPr wrap="square" lIns="0" tIns="0" rIns="0" bIns="0" rtlCol="0" anchor="t">
            <a:spAutoFit/>
          </a:bodyPr>
          <a:lstStyle/>
          <a:p>
            <a:pPr marL="682182" lvl="1" indent="-341091" algn="l">
              <a:lnSpc>
                <a:spcPts val="4423"/>
              </a:lnSpc>
              <a:spcBef>
                <a:spcPct val="0"/>
              </a:spcBef>
              <a:buFont typeface="Arial"/>
              <a:buChar char="•"/>
            </a:pPr>
            <a:r>
              <a:rPr lang="en-US" sz="4400" u="none" dirty="0">
                <a:solidFill>
                  <a:srgbClr val="3C4743"/>
                </a:solidFill>
                <a:latin typeface="Arimo Bold"/>
                <a:ea typeface="Arimo Bold"/>
              </a:rPr>
              <a:t>1111032023 </a:t>
            </a:r>
            <a:r>
              <a:rPr lang="en-US" sz="4400" u="none" dirty="0" err="1">
                <a:solidFill>
                  <a:srgbClr val="3C4743"/>
                </a:solidFill>
                <a:latin typeface="Arimo Bold"/>
                <a:ea typeface="Arimo Bold"/>
              </a:rPr>
              <a:t>黃汎瑞</a:t>
            </a:r>
            <a:r>
              <a:rPr lang="en-US" sz="4400" u="none" dirty="0">
                <a:solidFill>
                  <a:srgbClr val="3C4743"/>
                </a:solidFill>
                <a:latin typeface="Arimo Bold"/>
                <a:ea typeface="Arimo Bold"/>
              </a:rPr>
              <a:t>:</a:t>
            </a:r>
            <a:r>
              <a:rPr lang="zh-TW" altLang="en-US" sz="4400" dirty="0">
                <a:solidFill>
                  <a:srgbClr val="3C4743"/>
                </a:solidFill>
                <a:latin typeface="Arimo Bold"/>
                <a:ea typeface="Arimo Bold"/>
              </a:rPr>
              <a:t>加上兩個七段顯示器因此也需要新增新的腳位定義，雖然電路拼接變得更複雜，但是也更可以熟悉硬體的組裝還有腳位設計圖的分析</a:t>
            </a:r>
            <a:r>
              <a:rPr lang="en-US" altLang="zh-TW" sz="4400" u="none" dirty="0">
                <a:solidFill>
                  <a:srgbClr val="3C4743"/>
                </a:solidFill>
                <a:latin typeface="Arimo Bold"/>
                <a:ea typeface="Arimo Bold"/>
              </a:rPr>
              <a:t>。</a:t>
            </a:r>
            <a:endParaRPr lang="en-US" altLang="zh-TW" sz="4400" dirty="0">
              <a:solidFill>
                <a:srgbClr val="3C4743"/>
              </a:solidFill>
              <a:latin typeface="Arimo Bold"/>
              <a:ea typeface="Arimo Bold"/>
            </a:endParaRPr>
          </a:p>
          <a:p>
            <a:pPr marL="682182" lvl="1" indent="-341091" algn="l">
              <a:lnSpc>
                <a:spcPts val="4423"/>
              </a:lnSpc>
              <a:spcBef>
                <a:spcPct val="0"/>
              </a:spcBef>
              <a:buFont typeface="Arial"/>
              <a:buChar char="•"/>
            </a:pPr>
            <a:r>
              <a:rPr lang="en-US" sz="4400" u="none" dirty="0">
                <a:solidFill>
                  <a:srgbClr val="3C4743"/>
                </a:solidFill>
                <a:latin typeface="Arimo Bold"/>
                <a:ea typeface="Arimo Bold"/>
              </a:rPr>
              <a:t>1111032031 白育憲:</a:t>
            </a:r>
            <a:r>
              <a:rPr lang="zh-TW" altLang="en-US" sz="4400" u="none" dirty="0">
                <a:solidFill>
                  <a:srgbClr val="3C4743"/>
                </a:solidFill>
                <a:latin typeface="Arimo Bold"/>
                <a:ea typeface="Arimo Bold"/>
              </a:rPr>
              <a:t>針對程式的部分進行改寫，設定了七段顯示器的程式碼，能讓溫度真測變成數字讓我們更了解溫度</a:t>
            </a:r>
            <a:r>
              <a:rPr lang="zh-TW" altLang="en-US" sz="4400" dirty="0">
                <a:solidFill>
                  <a:srgbClr val="3C4743"/>
                </a:solidFill>
                <a:latin typeface="Arimo Bold"/>
                <a:ea typeface="Arimo Bold"/>
              </a:rPr>
              <a:t>的變動。</a:t>
            </a:r>
            <a:endParaRPr lang="en-US" altLang="zh-TW" sz="4400" dirty="0">
              <a:solidFill>
                <a:srgbClr val="3C4743"/>
              </a:solidFill>
              <a:latin typeface="Arimo Bold"/>
              <a:ea typeface="Arimo Bold"/>
            </a:endParaRPr>
          </a:p>
          <a:p>
            <a:pPr marL="682182" lvl="1" indent="-341091" algn="l">
              <a:lnSpc>
                <a:spcPts val="4423"/>
              </a:lnSpc>
              <a:spcBef>
                <a:spcPct val="0"/>
              </a:spcBef>
              <a:buFont typeface="Arial"/>
              <a:buChar char="•"/>
            </a:pPr>
            <a:r>
              <a:rPr lang="en-US" sz="4400" u="none" dirty="0">
                <a:solidFill>
                  <a:srgbClr val="3C4743"/>
                </a:solidFill>
                <a:latin typeface="Arimo Bold"/>
                <a:ea typeface="Arimo Bold"/>
              </a:rPr>
              <a:t>1111032032 </a:t>
            </a:r>
            <a:r>
              <a:rPr lang="en-US" sz="4400" u="none" dirty="0" err="1">
                <a:solidFill>
                  <a:srgbClr val="3C4743"/>
                </a:solidFill>
                <a:latin typeface="Arimo Bold"/>
                <a:ea typeface="Arimo Bold"/>
              </a:rPr>
              <a:t>吳崇瑜</a:t>
            </a:r>
            <a:r>
              <a:rPr lang="en-US" sz="4400" u="none" dirty="0">
                <a:solidFill>
                  <a:srgbClr val="3C4743"/>
                </a:solidFill>
                <a:latin typeface="Arimo Bold"/>
                <a:ea typeface="Arimo Bold"/>
              </a:rPr>
              <a:t>:</a:t>
            </a:r>
            <a:r>
              <a:rPr lang="zh-TW" altLang="en-US" sz="4400" dirty="0">
                <a:solidFill>
                  <a:srgbClr val="3C4743"/>
                </a:solidFill>
                <a:latin typeface="Arimo Bold"/>
                <a:ea typeface="Arimo Bold"/>
              </a:rPr>
              <a:t>做這專題確實有點難度，但好在有</a:t>
            </a:r>
            <a:r>
              <a:rPr lang="en-US" altLang="zh-TW" sz="4400" dirty="0">
                <a:solidFill>
                  <a:srgbClr val="3C4743"/>
                </a:solidFill>
                <a:latin typeface="Arimo Bold"/>
                <a:ea typeface="Arimo Bold"/>
              </a:rPr>
              <a:t>CHAT GPT</a:t>
            </a:r>
            <a:r>
              <a:rPr lang="zh-TW" altLang="en-US" sz="4400" dirty="0">
                <a:solidFill>
                  <a:srgbClr val="3C4743"/>
                </a:solidFill>
                <a:latin typeface="Arimo Bold"/>
                <a:ea typeface="Arimo Bold"/>
              </a:rPr>
              <a:t>的幫忙，能夠讓專案順利進行。</a:t>
            </a:r>
            <a:endParaRPr lang="en-US" sz="4400" u="none" dirty="0">
              <a:solidFill>
                <a:srgbClr val="3C4743"/>
              </a:solidFill>
              <a:latin typeface="Arimo Bold"/>
              <a:ea typeface="Arimo Bold"/>
            </a:endParaRPr>
          </a:p>
        </p:txBody>
      </p:sp>
      <p:sp>
        <p:nvSpPr>
          <p:cNvPr id="13" name="文字方塊 12">
            <a:extLst>
              <a:ext uri="{FF2B5EF4-FFF2-40B4-BE49-F238E27FC236}">
                <a16:creationId xmlns:a16="http://schemas.microsoft.com/office/drawing/2014/main" id="{B9DEF710-C4CF-7CE2-D2ED-CF87C191DC31}"/>
              </a:ext>
            </a:extLst>
          </p:cNvPr>
          <p:cNvSpPr txBox="1"/>
          <p:nvPr/>
        </p:nvSpPr>
        <p:spPr>
          <a:xfrm>
            <a:off x="17672613" y="9763780"/>
            <a:ext cx="609600" cy="523220"/>
          </a:xfrm>
          <a:prstGeom prst="rect">
            <a:avLst/>
          </a:prstGeom>
          <a:noFill/>
        </p:spPr>
        <p:txBody>
          <a:bodyPr wrap="square" rtlCol="0">
            <a:spAutoFit/>
          </a:bodyPr>
          <a:lstStyle/>
          <a:p>
            <a:r>
              <a:rPr lang="en-US" altLang="zh-TW" sz="2800" dirty="0"/>
              <a:t>17</a:t>
            </a:r>
            <a:endParaRPr lang="zh-TW" alt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TextBox 2"/>
          <p:cNvSpPr txBox="1"/>
          <p:nvPr/>
        </p:nvSpPr>
        <p:spPr>
          <a:xfrm>
            <a:off x="7083156" y="3224355"/>
            <a:ext cx="8714311" cy="6444271"/>
          </a:xfrm>
          <a:prstGeom prst="rect">
            <a:avLst/>
          </a:prstGeom>
        </p:spPr>
        <p:txBody>
          <a:bodyPr lIns="0" tIns="0" rIns="0" bIns="0" rtlCol="0" anchor="t">
            <a:spAutoFit/>
          </a:bodyPr>
          <a:lstStyle/>
          <a:p>
            <a:pPr marL="0" lvl="0" indent="0" algn="l">
              <a:lnSpc>
                <a:spcPts val="5727"/>
              </a:lnSpc>
              <a:spcBef>
                <a:spcPct val="0"/>
              </a:spcBef>
            </a:pPr>
            <a:r>
              <a:rPr lang="en-US" sz="4091" dirty="0">
                <a:solidFill>
                  <a:srgbClr val="404040"/>
                </a:solidFill>
                <a:ea typeface="Arimo"/>
              </a:rPr>
              <a:t>在未來，這個溫度監測與顯示系統有著廣泛的應用前景。它可以應用於家庭自動化系統，讓使用者能夠輕鬆監測室內溫度並控制相應設備，如空調或暖氣。同時，監控的溫度，以預防失火。通過不斷優化和擴展，它有望成為一個可靠的、多功能的解決方案，為各種應用場景提供溫度監測和控制功能。</a:t>
            </a:r>
          </a:p>
        </p:txBody>
      </p:sp>
      <p:sp>
        <p:nvSpPr>
          <p:cNvPr id="3" name="Freeform 3"/>
          <p:cNvSpPr/>
          <p:nvPr/>
        </p:nvSpPr>
        <p:spPr>
          <a:xfrm>
            <a:off x="1891073" y="4270149"/>
            <a:ext cx="3463913" cy="4114800"/>
          </a:xfrm>
          <a:custGeom>
            <a:avLst/>
            <a:gdLst/>
            <a:ahLst/>
            <a:cxnLst/>
            <a:rect l="l" t="t" r="r" b="b"/>
            <a:pathLst>
              <a:path w="3463913" h="4114800">
                <a:moveTo>
                  <a:pt x="0" y="0"/>
                </a:moveTo>
                <a:lnTo>
                  <a:pt x="3463913" y="0"/>
                </a:lnTo>
                <a:lnTo>
                  <a:pt x="346391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028700" y="1209416"/>
            <a:ext cx="5532090" cy="1190625"/>
          </a:xfrm>
          <a:prstGeom prst="rect">
            <a:avLst/>
          </a:prstGeom>
        </p:spPr>
        <p:txBody>
          <a:bodyPr lIns="0" tIns="0" rIns="0" bIns="0" rtlCol="0" anchor="t">
            <a:spAutoFit/>
          </a:bodyPr>
          <a:lstStyle/>
          <a:p>
            <a:pPr marL="0" lvl="0" indent="0" algn="l">
              <a:lnSpc>
                <a:spcPts val="9000"/>
              </a:lnSpc>
              <a:spcBef>
                <a:spcPct val="0"/>
              </a:spcBef>
            </a:pPr>
            <a:r>
              <a:rPr lang="en-US" sz="7500" u="none" strike="noStrike">
                <a:solidFill>
                  <a:srgbClr val="404040"/>
                </a:solidFill>
                <a:ea typeface="Arimo"/>
              </a:rPr>
              <a:t>未來展望</a:t>
            </a:r>
          </a:p>
        </p:txBody>
      </p:sp>
      <p:sp>
        <p:nvSpPr>
          <p:cNvPr id="10" name="文字方塊 9">
            <a:extLst>
              <a:ext uri="{FF2B5EF4-FFF2-40B4-BE49-F238E27FC236}">
                <a16:creationId xmlns:a16="http://schemas.microsoft.com/office/drawing/2014/main" id="{9C31E523-A9A9-0FF0-94CC-D6B4C9E3EB79}"/>
              </a:ext>
            </a:extLst>
          </p:cNvPr>
          <p:cNvSpPr txBox="1"/>
          <p:nvPr/>
        </p:nvSpPr>
        <p:spPr>
          <a:xfrm>
            <a:off x="17672613" y="9763780"/>
            <a:ext cx="609600" cy="523220"/>
          </a:xfrm>
          <a:prstGeom prst="rect">
            <a:avLst/>
          </a:prstGeom>
          <a:noFill/>
        </p:spPr>
        <p:txBody>
          <a:bodyPr wrap="square" rtlCol="0">
            <a:spAutoFit/>
          </a:bodyPr>
          <a:lstStyle/>
          <a:p>
            <a:r>
              <a:rPr lang="en-US" altLang="zh-TW" sz="2800" dirty="0"/>
              <a:t>18</a:t>
            </a:r>
            <a:endParaRPr lang="zh-TW"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TextBox 2"/>
          <p:cNvSpPr txBox="1"/>
          <p:nvPr/>
        </p:nvSpPr>
        <p:spPr>
          <a:xfrm>
            <a:off x="1028700" y="954388"/>
            <a:ext cx="10596417" cy="938530"/>
          </a:xfrm>
          <a:prstGeom prst="rect">
            <a:avLst/>
          </a:prstGeom>
        </p:spPr>
        <p:txBody>
          <a:bodyPr lIns="0" tIns="0" rIns="0" bIns="0" rtlCol="0" anchor="t">
            <a:spAutoFit/>
          </a:bodyPr>
          <a:lstStyle/>
          <a:p>
            <a:pPr marL="0" lvl="0" indent="0" algn="l">
              <a:lnSpc>
                <a:spcPts val="7039"/>
              </a:lnSpc>
            </a:pPr>
            <a:r>
              <a:rPr lang="en-US" sz="6399" u="none">
                <a:solidFill>
                  <a:srgbClr val="3C4743"/>
                </a:solidFill>
                <a:ea typeface="Arimo"/>
              </a:rPr>
              <a:t>分工</a:t>
            </a:r>
          </a:p>
        </p:txBody>
      </p:sp>
      <p:sp>
        <p:nvSpPr>
          <p:cNvPr id="3" name="TextBox 3"/>
          <p:cNvSpPr txBox="1"/>
          <p:nvPr/>
        </p:nvSpPr>
        <p:spPr>
          <a:xfrm>
            <a:off x="3255254" y="3810751"/>
            <a:ext cx="8573385" cy="846386"/>
          </a:xfrm>
          <a:prstGeom prst="rect">
            <a:avLst/>
          </a:prstGeom>
        </p:spPr>
        <p:txBody>
          <a:bodyPr lIns="0" tIns="0" rIns="0" bIns="0" rtlCol="0" anchor="t">
            <a:spAutoFit/>
          </a:bodyPr>
          <a:lstStyle/>
          <a:p>
            <a:pPr marL="0" lvl="0" indent="0" algn="l">
              <a:lnSpc>
                <a:spcPts val="3345"/>
              </a:lnSpc>
              <a:spcBef>
                <a:spcPct val="0"/>
              </a:spcBef>
            </a:pPr>
            <a:r>
              <a:rPr lang="en-US" sz="3200" u="none" dirty="0">
                <a:solidFill>
                  <a:srgbClr val="3C4743"/>
                </a:solidFill>
                <a:latin typeface="Arimo"/>
                <a:ea typeface="Arimo"/>
              </a:rPr>
              <a:t>1111032023 </a:t>
            </a:r>
            <a:r>
              <a:rPr lang="en-US" sz="3200" u="none" dirty="0" err="1">
                <a:solidFill>
                  <a:srgbClr val="3C4743"/>
                </a:solidFill>
                <a:latin typeface="Arimo"/>
                <a:ea typeface="Arimo"/>
              </a:rPr>
              <a:t>黃汎瑞</a:t>
            </a:r>
            <a:r>
              <a:rPr lang="en-US" sz="3200" u="none" dirty="0">
                <a:solidFill>
                  <a:srgbClr val="3C4743"/>
                </a:solidFill>
                <a:latin typeface="Arimo"/>
                <a:ea typeface="Arimo"/>
              </a:rPr>
              <a:t>: </a:t>
            </a:r>
            <a:r>
              <a:rPr lang="en-US" sz="3200" u="none" dirty="0" err="1">
                <a:solidFill>
                  <a:srgbClr val="3C4743"/>
                </a:solidFill>
                <a:latin typeface="Arimo"/>
                <a:ea typeface="Arimo"/>
              </a:rPr>
              <a:t>簡報製作、主題構想、電路製作</a:t>
            </a:r>
            <a:r>
              <a:rPr lang="en-US" altLang="zh-TW" sz="3200" u="none" dirty="0">
                <a:solidFill>
                  <a:srgbClr val="3C4743"/>
                </a:solidFill>
                <a:latin typeface="Arimo"/>
                <a:ea typeface="Arimo"/>
              </a:rPr>
              <a:t>(30%)</a:t>
            </a:r>
            <a:endParaRPr lang="en-US" sz="3200" u="none" dirty="0">
              <a:solidFill>
                <a:srgbClr val="3C4743"/>
              </a:solidFill>
              <a:latin typeface="Arimo"/>
              <a:ea typeface="Arimo"/>
            </a:endParaRPr>
          </a:p>
        </p:txBody>
      </p:sp>
      <p:sp>
        <p:nvSpPr>
          <p:cNvPr id="4" name="Freeform 4"/>
          <p:cNvSpPr/>
          <p:nvPr/>
        </p:nvSpPr>
        <p:spPr>
          <a:xfrm rot="-3728054">
            <a:off x="1314192" y="3225464"/>
            <a:ext cx="1655571" cy="1643285"/>
          </a:xfrm>
          <a:custGeom>
            <a:avLst/>
            <a:gdLst/>
            <a:ahLst/>
            <a:cxnLst/>
            <a:rect l="l" t="t" r="r" b="b"/>
            <a:pathLst>
              <a:path w="1655571" h="1643285">
                <a:moveTo>
                  <a:pt x="0" y="0"/>
                </a:moveTo>
                <a:lnTo>
                  <a:pt x="1655570" y="0"/>
                </a:lnTo>
                <a:lnTo>
                  <a:pt x="1655570" y="1643284"/>
                </a:lnTo>
                <a:lnTo>
                  <a:pt x="0" y="1643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Freeform 5"/>
          <p:cNvSpPr/>
          <p:nvPr/>
        </p:nvSpPr>
        <p:spPr>
          <a:xfrm rot="-3728054">
            <a:off x="1314192" y="5457137"/>
            <a:ext cx="1655571" cy="1643285"/>
          </a:xfrm>
          <a:custGeom>
            <a:avLst/>
            <a:gdLst/>
            <a:ahLst/>
            <a:cxnLst/>
            <a:rect l="l" t="t" r="r" b="b"/>
            <a:pathLst>
              <a:path w="1655571" h="1643285">
                <a:moveTo>
                  <a:pt x="0" y="0"/>
                </a:moveTo>
                <a:lnTo>
                  <a:pt x="1655570" y="0"/>
                </a:lnTo>
                <a:lnTo>
                  <a:pt x="1655570" y="1643284"/>
                </a:lnTo>
                <a:lnTo>
                  <a:pt x="0" y="1643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6" name="Freeform 6"/>
          <p:cNvSpPr/>
          <p:nvPr/>
        </p:nvSpPr>
        <p:spPr>
          <a:xfrm rot="-3728054">
            <a:off x="1314192" y="7688810"/>
            <a:ext cx="1655571" cy="1643285"/>
          </a:xfrm>
          <a:custGeom>
            <a:avLst/>
            <a:gdLst/>
            <a:ahLst/>
            <a:cxnLst/>
            <a:rect l="l" t="t" r="r" b="b"/>
            <a:pathLst>
              <a:path w="1655571" h="1643285">
                <a:moveTo>
                  <a:pt x="0" y="0"/>
                </a:moveTo>
                <a:lnTo>
                  <a:pt x="1655570" y="0"/>
                </a:lnTo>
                <a:lnTo>
                  <a:pt x="1655570" y="1643284"/>
                </a:lnTo>
                <a:lnTo>
                  <a:pt x="0" y="1643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7" name="Group 7"/>
          <p:cNvGrpSpPr/>
          <p:nvPr/>
        </p:nvGrpSpPr>
        <p:grpSpPr>
          <a:xfrm>
            <a:off x="12214767" y="995553"/>
            <a:ext cx="7910215" cy="8776164"/>
            <a:chOff x="0" y="0"/>
            <a:chExt cx="5510530" cy="6113780"/>
          </a:xfrm>
        </p:grpSpPr>
        <p:sp>
          <p:nvSpPr>
            <p:cNvPr id="8" name="Freeform 8"/>
            <p:cNvSpPr/>
            <p:nvPr/>
          </p:nvSpPr>
          <p:spPr>
            <a:xfrm>
              <a:off x="45720" y="49530"/>
              <a:ext cx="5420360" cy="6014720"/>
            </a:xfrm>
            <a:custGeom>
              <a:avLst/>
              <a:gdLst/>
              <a:ahLst/>
              <a:cxnLst/>
              <a:rect l="l" t="t" r="r" b="b"/>
              <a:pathLst>
                <a:path w="5420360" h="6014720">
                  <a:moveTo>
                    <a:pt x="5148580" y="3408680"/>
                  </a:move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cubicBezTo>
                    <a:pt x="1094740" y="1155700"/>
                    <a:pt x="1075690" y="1188720"/>
                    <a:pt x="1056640" y="1224280"/>
                  </a:cubicBezTo>
                  <a:lnTo>
                    <a:pt x="328930" y="2503170"/>
                  </a:lnTo>
                  <a:cubicBezTo>
                    <a:pt x="308610" y="2536190"/>
                    <a:pt x="290830" y="2569210"/>
                    <a:pt x="271780" y="2603500"/>
                  </a:cubicBez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4"/>
              <a:stretch>
                <a:fillRect l="-453724" r="-432633"/>
              </a:stretch>
            </a:blipFill>
          </p:spPr>
          <p:txBody>
            <a:bodyPr/>
            <a:lstStyle/>
            <a:p>
              <a:endParaRPr lang="zh-TW" altLang="en-US"/>
            </a:p>
          </p:txBody>
        </p:sp>
      </p:grpSp>
      <p:sp>
        <p:nvSpPr>
          <p:cNvPr id="9" name="TextBox 9"/>
          <p:cNvSpPr txBox="1"/>
          <p:nvPr/>
        </p:nvSpPr>
        <p:spPr>
          <a:xfrm>
            <a:off x="3255254" y="5990518"/>
            <a:ext cx="8573385" cy="969304"/>
          </a:xfrm>
          <a:prstGeom prst="rect">
            <a:avLst/>
          </a:prstGeom>
        </p:spPr>
        <p:txBody>
          <a:bodyPr lIns="0" tIns="0" rIns="0" bIns="0" rtlCol="0" anchor="t">
            <a:spAutoFit/>
          </a:bodyPr>
          <a:lstStyle/>
          <a:p>
            <a:pPr marL="0" lvl="0" indent="0" algn="l">
              <a:lnSpc>
                <a:spcPts val="3917"/>
              </a:lnSpc>
              <a:spcBef>
                <a:spcPct val="0"/>
              </a:spcBef>
            </a:pPr>
            <a:r>
              <a:rPr lang="en-US" sz="3200" u="none" dirty="0">
                <a:solidFill>
                  <a:srgbClr val="3C4743"/>
                </a:solidFill>
                <a:latin typeface="Arimo"/>
                <a:ea typeface="Arimo"/>
              </a:rPr>
              <a:t>1111032031 </a:t>
            </a:r>
            <a:r>
              <a:rPr lang="en-US" sz="3200" u="none" dirty="0" err="1">
                <a:solidFill>
                  <a:srgbClr val="3C4743"/>
                </a:solidFill>
                <a:latin typeface="Arimo"/>
                <a:ea typeface="Arimo"/>
              </a:rPr>
              <a:t>白育憲:程式編輯、電路設計、電路製作</a:t>
            </a:r>
            <a:r>
              <a:rPr lang="en-US" altLang="zh-TW" sz="3200" u="none" dirty="0">
                <a:solidFill>
                  <a:srgbClr val="3C4743"/>
                </a:solidFill>
                <a:latin typeface="Arimo"/>
                <a:ea typeface="Arimo"/>
              </a:rPr>
              <a:t>(50%)</a:t>
            </a:r>
            <a:endParaRPr lang="en-US" sz="3200" u="none" dirty="0">
              <a:solidFill>
                <a:srgbClr val="3C4743"/>
              </a:solidFill>
              <a:latin typeface="Arimo"/>
              <a:ea typeface="Arimo"/>
            </a:endParaRPr>
          </a:p>
        </p:txBody>
      </p:sp>
      <p:sp>
        <p:nvSpPr>
          <p:cNvPr id="10" name="TextBox 10"/>
          <p:cNvSpPr txBox="1"/>
          <p:nvPr/>
        </p:nvSpPr>
        <p:spPr>
          <a:xfrm>
            <a:off x="3255254" y="8050534"/>
            <a:ext cx="8573385" cy="862685"/>
          </a:xfrm>
          <a:prstGeom prst="rect">
            <a:avLst/>
          </a:prstGeom>
        </p:spPr>
        <p:txBody>
          <a:bodyPr lIns="0" tIns="0" rIns="0" bIns="0" rtlCol="0" anchor="t">
            <a:spAutoFit/>
          </a:bodyPr>
          <a:lstStyle/>
          <a:p>
            <a:pPr marL="0" lvl="0" indent="0" algn="l">
              <a:lnSpc>
                <a:spcPts val="3497"/>
              </a:lnSpc>
              <a:spcBef>
                <a:spcPct val="0"/>
              </a:spcBef>
            </a:pPr>
            <a:r>
              <a:rPr lang="en-US" sz="3200" u="none" dirty="0">
                <a:solidFill>
                  <a:srgbClr val="3C4743"/>
                </a:solidFill>
                <a:latin typeface="Arimo"/>
                <a:ea typeface="Arimo"/>
              </a:rPr>
              <a:t>1111032032 </a:t>
            </a:r>
            <a:r>
              <a:rPr lang="en-US" sz="3200" u="none" dirty="0" err="1">
                <a:solidFill>
                  <a:srgbClr val="3C4743"/>
                </a:solidFill>
                <a:latin typeface="Arimo"/>
                <a:ea typeface="Arimo"/>
              </a:rPr>
              <a:t>吳崇瑜:簡報製作、主題構想</a:t>
            </a:r>
            <a:r>
              <a:rPr lang="en-US" altLang="zh-TW" sz="3200" u="none" dirty="0">
                <a:solidFill>
                  <a:srgbClr val="3C4743"/>
                </a:solidFill>
                <a:latin typeface="Arimo"/>
                <a:ea typeface="Arimo"/>
              </a:rPr>
              <a:t>(20%)</a:t>
            </a:r>
            <a:endParaRPr lang="en-US" sz="3200" u="none" dirty="0">
              <a:solidFill>
                <a:srgbClr val="3C4743"/>
              </a:solidFill>
              <a:latin typeface="Arimo"/>
              <a:ea typeface="Arimo"/>
            </a:endParaRPr>
          </a:p>
          <a:p>
            <a:pPr marL="0" lvl="0" indent="0" algn="l">
              <a:lnSpc>
                <a:spcPts val="3497"/>
              </a:lnSpc>
              <a:spcBef>
                <a:spcPct val="0"/>
              </a:spcBef>
            </a:pPr>
            <a:endParaRPr lang="en-US" sz="2498" u="none" dirty="0">
              <a:solidFill>
                <a:srgbClr val="3C4743"/>
              </a:solidFill>
              <a:latin typeface="Arimo"/>
              <a:ea typeface="Arimo"/>
            </a:endParaRPr>
          </a:p>
        </p:txBody>
      </p:sp>
      <p:sp>
        <p:nvSpPr>
          <p:cNvPr id="16" name="文字方塊 15">
            <a:extLst>
              <a:ext uri="{FF2B5EF4-FFF2-40B4-BE49-F238E27FC236}">
                <a16:creationId xmlns:a16="http://schemas.microsoft.com/office/drawing/2014/main" id="{73976768-D0A1-8F8C-A674-75C2FB0DAD7E}"/>
              </a:ext>
            </a:extLst>
          </p:cNvPr>
          <p:cNvSpPr txBox="1"/>
          <p:nvPr/>
        </p:nvSpPr>
        <p:spPr>
          <a:xfrm>
            <a:off x="17672613" y="9763780"/>
            <a:ext cx="609600" cy="523220"/>
          </a:xfrm>
          <a:prstGeom prst="rect">
            <a:avLst/>
          </a:prstGeom>
          <a:noFill/>
        </p:spPr>
        <p:txBody>
          <a:bodyPr wrap="square" rtlCol="0">
            <a:spAutoFit/>
          </a:bodyPr>
          <a:lstStyle/>
          <a:p>
            <a:r>
              <a:rPr lang="en-US" altLang="zh-TW" sz="2800" dirty="0"/>
              <a:t>19</a:t>
            </a:r>
            <a:endParaRPr lang="zh-TW" alt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3" name="Freeform 3" descr="Simple Abstract Semi-Transparent Trendy Leaf"/>
          <p:cNvSpPr/>
          <p:nvPr/>
        </p:nvSpPr>
        <p:spPr>
          <a:xfrm>
            <a:off x="-1200020" y="6639060"/>
            <a:ext cx="4457439" cy="5979492"/>
          </a:xfrm>
          <a:custGeom>
            <a:avLst/>
            <a:gdLst/>
            <a:ahLst/>
            <a:cxnLst/>
            <a:rect l="l" t="t" r="r" b="b"/>
            <a:pathLst>
              <a:path w="4457439" h="5979492">
                <a:moveTo>
                  <a:pt x="0" y="0"/>
                </a:moveTo>
                <a:lnTo>
                  <a:pt x="4457440" y="0"/>
                </a:lnTo>
                <a:lnTo>
                  <a:pt x="4457440" y="5979492"/>
                </a:lnTo>
                <a:lnTo>
                  <a:pt x="0" y="5979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descr="Simple Abstract Semi-Transparent Trendy Blob Frame"/>
          <p:cNvSpPr/>
          <p:nvPr/>
        </p:nvSpPr>
        <p:spPr>
          <a:xfrm>
            <a:off x="2322805" y="8680319"/>
            <a:ext cx="2808145" cy="2772405"/>
          </a:xfrm>
          <a:custGeom>
            <a:avLst/>
            <a:gdLst/>
            <a:ahLst/>
            <a:cxnLst/>
            <a:rect l="l" t="t" r="r" b="b"/>
            <a:pathLst>
              <a:path w="2808145" h="2772405">
                <a:moveTo>
                  <a:pt x="0" y="0"/>
                </a:moveTo>
                <a:lnTo>
                  <a:pt x="2808145" y="0"/>
                </a:lnTo>
                <a:lnTo>
                  <a:pt x="2808145" y="2772405"/>
                </a:lnTo>
                <a:lnTo>
                  <a:pt x="0" y="27724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descr="Simple Abstract Semi-Transparent Trendy Asterisk"/>
          <p:cNvSpPr/>
          <p:nvPr/>
        </p:nvSpPr>
        <p:spPr>
          <a:xfrm>
            <a:off x="2124054" y="-804162"/>
            <a:ext cx="3006896" cy="2733541"/>
          </a:xfrm>
          <a:custGeom>
            <a:avLst/>
            <a:gdLst/>
            <a:ahLst/>
            <a:cxnLst/>
            <a:rect l="l" t="t" r="r" b="b"/>
            <a:pathLst>
              <a:path w="3006896" h="2733541">
                <a:moveTo>
                  <a:pt x="0" y="0"/>
                </a:moveTo>
                <a:lnTo>
                  <a:pt x="3006896" y="0"/>
                </a:lnTo>
                <a:lnTo>
                  <a:pt x="3006896" y="2733541"/>
                </a:lnTo>
                <a:lnTo>
                  <a:pt x="0" y="2733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Freeform 6" descr="Simple Abstract Semi-Transparent Trendy Flower Shape"/>
          <p:cNvSpPr/>
          <p:nvPr/>
        </p:nvSpPr>
        <p:spPr>
          <a:xfrm>
            <a:off x="16241701" y="-209020"/>
            <a:ext cx="3074550" cy="3309202"/>
          </a:xfrm>
          <a:custGeom>
            <a:avLst/>
            <a:gdLst/>
            <a:ahLst/>
            <a:cxnLst/>
            <a:rect l="l" t="t" r="r" b="b"/>
            <a:pathLst>
              <a:path w="3074550" h="3309202">
                <a:moveTo>
                  <a:pt x="0" y="0"/>
                </a:moveTo>
                <a:lnTo>
                  <a:pt x="3074550" y="0"/>
                </a:lnTo>
                <a:lnTo>
                  <a:pt x="3074550" y="3309202"/>
                </a:lnTo>
                <a:lnTo>
                  <a:pt x="0" y="33092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grpSp>
        <p:nvGrpSpPr>
          <p:cNvPr id="7" name="Group 7"/>
          <p:cNvGrpSpPr/>
          <p:nvPr/>
        </p:nvGrpSpPr>
        <p:grpSpPr>
          <a:xfrm>
            <a:off x="4619625" y="1779190"/>
            <a:ext cx="8722754" cy="6387386"/>
            <a:chOff x="0" y="0"/>
            <a:chExt cx="11630338" cy="8516515"/>
          </a:xfrm>
        </p:grpSpPr>
        <p:sp>
          <p:nvSpPr>
            <p:cNvPr id="8" name="TextBox 8"/>
            <p:cNvSpPr txBox="1"/>
            <p:nvPr/>
          </p:nvSpPr>
          <p:spPr>
            <a:xfrm>
              <a:off x="0" y="2106479"/>
              <a:ext cx="11630338" cy="6410036"/>
            </a:xfrm>
            <a:prstGeom prst="rect">
              <a:avLst/>
            </a:prstGeom>
          </p:spPr>
          <p:txBody>
            <a:bodyPr lIns="0" tIns="0" rIns="0" bIns="0" rtlCol="0" anchor="t">
              <a:spAutoFit/>
            </a:bodyPr>
            <a:lstStyle/>
            <a:p>
              <a:pPr marL="863599" lvl="1" indent="-431800" algn="l">
                <a:lnSpc>
                  <a:spcPts val="4799"/>
                </a:lnSpc>
                <a:buAutoNum type="arabicPeriod"/>
              </a:pPr>
              <a:r>
                <a:rPr lang="en-US" sz="3999">
                  <a:solidFill>
                    <a:srgbClr val="1C2622"/>
                  </a:solidFill>
                  <a:latin typeface="Arimo"/>
                </a:rPr>
                <a:t>  </a:t>
              </a:r>
              <a:r>
                <a:rPr lang="en-US" sz="3999" u="none" strike="noStrike">
                  <a:solidFill>
                    <a:srgbClr val="1C2622"/>
                  </a:solidFill>
                  <a:ea typeface="Arimo"/>
                </a:rPr>
                <a:t>主題</a:t>
              </a:r>
            </a:p>
            <a:p>
              <a:pPr marL="863599" lvl="1" indent="-431800" algn="l">
                <a:lnSpc>
                  <a:spcPts val="4799"/>
                </a:lnSpc>
                <a:buAutoNum type="arabicPeriod"/>
              </a:pPr>
              <a:r>
                <a:rPr lang="en-US" sz="3999" u="none" strike="noStrike">
                  <a:solidFill>
                    <a:srgbClr val="1C2622"/>
                  </a:solidFill>
                  <a:latin typeface="Arimo"/>
                  <a:ea typeface="Arimo"/>
                </a:rPr>
                <a:t>  動機與目的</a:t>
              </a:r>
            </a:p>
            <a:p>
              <a:pPr marL="863599" lvl="1" indent="-431800" algn="l">
                <a:lnSpc>
                  <a:spcPts val="4799"/>
                </a:lnSpc>
                <a:buAutoNum type="arabicPeriod"/>
              </a:pPr>
              <a:r>
                <a:rPr lang="en-US" sz="3999" u="none" strike="noStrike">
                  <a:solidFill>
                    <a:srgbClr val="1C2622"/>
                  </a:solidFill>
                  <a:latin typeface="Arimo"/>
                  <a:ea typeface="Arimo"/>
                </a:rPr>
                <a:t>  元件介紹</a:t>
              </a:r>
            </a:p>
            <a:p>
              <a:pPr marL="863599" lvl="1" indent="-431800" algn="l">
                <a:lnSpc>
                  <a:spcPts val="4799"/>
                </a:lnSpc>
                <a:buAutoNum type="arabicPeriod"/>
              </a:pPr>
              <a:r>
                <a:rPr lang="en-US" sz="3999" u="none" strike="noStrike">
                  <a:solidFill>
                    <a:srgbClr val="1C2622"/>
                  </a:solidFill>
                  <a:latin typeface="Arimo"/>
                  <a:ea typeface="Arimo"/>
                </a:rPr>
                <a:t>  電路圖</a:t>
              </a:r>
            </a:p>
            <a:p>
              <a:pPr marL="863599" lvl="1" indent="-431800" algn="l">
                <a:lnSpc>
                  <a:spcPts val="4799"/>
                </a:lnSpc>
                <a:buAutoNum type="arabicPeriod"/>
              </a:pPr>
              <a:r>
                <a:rPr lang="en-US" sz="3999" u="none" strike="noStrike">
                  <a:solidFill>
                    <a:srgbClr val="1C2622"/>
                  </a:solidFill>
                  <a:latin typeface="Arimo"/>
                  <a:ea typeface="Arimo"/>
                </a:rPr>
                <a:t>  程式碼</a:t>
              </a:r>
            </a:p>
            <a:p>
              <a:pPr marL="863599" lvl="1" indent="-431800" algn="l">
                <a:lnSpc>
                  <a:spcPts val="4799"/>
                </a:lnSpc>
                <a:buAutoNum type="arabicPeriod"/>
              </a:pPr>
              <a:r>
                <a:rPr lang="en-US" sz="3999" u="none" strike="noStrike">
                  <a:solidFill>
                    <a:srgbClr val="1C2622"/>
                  </a:solidFill>
                  <a:latin typeface="Arimo"/>
                  <a:ea typeface="Arimo"/>
                </a:rPr>
                <a:t>  實作展示</a:t>
              </a:r>
            </a:p>
            <a:p>
              <a:pPr marL="863599" lvl="1" indent="-431800" algn="l">
                <a:lnSpc>
                  <a:spcPts val="4799"/>
                </a:lnSpc>
                <a:buAutoNum type="arabicPeriod"/>
              </a:pPr>
              <a:r>
                <a:rPr lang="en-US" sz="3999" u="none" strike="noStrike">
                  <a:solidFill>
                    <a:srgbClr val="1C2622"/>
                  </a:solidFill>
                  <a:latin typeface="Arimo"/>
                  <a:ea typeface="Arimo"/>
                </a:rPr>
                <a:t>  心得與感想 </a:t>
              </a:r>
            </a:p>
            <a:p>
              <a:pPr marL="863599" lvl="1" indent="-431800" algn="l">
                <a:lnSpc>
                  <a:spcPts val="4799"/>
                </a:lnSpc>
                <a:buAutoNum type="arabicPeriod"/>
              </a:pPr>
              <a:r>
                <a:rPr lang="en-US" sz="3999" u="none" strike="noStrike">
                  <a:solidFill>
                    <a:srgbClr val="1C2622"/>
                  </a:solidFill>
                  <a:latin typeface="Arimo"/>
                  <a:ea typeface="Arimo"/>
                </a:rPr>
                <a:t>  未來展望</a:t>
              </a:r>
            </a:p>
          </p:txBody>
        </p:sp>
        <p:sp>
          <p:nvSpPr>
            <p:cNvPr id="9" name="TextBox 9"/>
            <p:cNvSpPr txBox="1"/>
            <p:nvPr/>
          </p:nvSpPr>
          <p:spPr>
            <a:xfrm>
              <a:off x="0" y="209550"/>
              <a:ext cx="7330910" cy="1504877"/>
            </a:xfrm>
            <a:prstGeom prst="rect">
              <a:avLst/>
            </a:prstGeom>
          </p:spPr>
          <p:txBody>
            <a:bodyPr lIns="0" tIns="0" rIns="0" bIns="0" rtlCol="0" anchor="t">
              <a:spAutoFit/>
            </a:bodyPr>
            <a:lstStyle/>
            <a:p>
              <a:pPr marL="0" lvl="0" indent="0" algn="l">
                <a:lnSpc>
                  <a:spcPts val="7649"/>
                </a:lnSpc>
              </a:pPr>
              <a:r>
                <a:rPr lang="en-US" sz="8499" u="none" strike="noStrike">
                  <a:solidFill>
                    <a:srgbClr val="1C2622"/>
                  </a:solidFill>
                  <a:ea typeface="Arimo"/>
                </a:rPr>
                <a:t>目錄</a:t>
              </a:r>
            </a:p>
          </p:txBody>
        </p:sp>
      </p:grpSp>
      <p:sp>
        <p:nvSpPr>
          <p:cNvPr id="10" name="AutoShape 10"/>
          <p:cNvSpPr/>
          <p:nvPr/>
        </p:nvSpPr>
        <p:spPr>
          <a:xfrm>
            <a:off x="0" y="704643"/>
            <a:ext cx="18288049" cy="9525"/>
          </a:xfrm>
          <a:prstGeom prst="line">
            <a:avLst/>
          </a:prstGeom>
          <a:ln w="19050" cap="flat">
            <a:solidFill>
              <a:srgbClr val="535F5A"/>
            </a:solidFill>
            <a:prstDash val="solid"/>
            <a:headEnd type="none" w="sm" len="sm"/>
            <a:tailEnd type="none" w="sm" len="sm"/>
          </a:ln>
        </p:spPr>
        <p:txBody>
          <a:bodyPr/>
          <a:lstStyle/>
          <a:p>
            <a:endParaRPr lang="zh-TW" altLang="en-US"/>
          </a:p>
        </p:txBody>
      </p:sp>
      <p:sp>
        <p:nvSpPr>
          <p:cNvPr id="11" name="AutoShape 11"/>
          <p:cNvSpPr/>
          <p:nvPr/>
        </p:nvSpPr>
        <p:spPr>
          <a:xfrm flipV="1">
            <a:off x="4619625" y="-54003"/>
            <a:ext cx="0" cy="10395005"/>
          </a:xfrm>
          <a:prstGeom prst="line">
            <a:avLst/>
          </a:prstGeom>
          <a:ln w="19050" cap="flat">
            <a:solidFill>
              <a:srgbClr val="535F5A"/>
            </a:solidFill>
            <a:prstDash val="solid"/>
            <a:headEnd type="none" w="sm" len="sm"/>
            <a:tailEnd type="none" w="sm" len="sm"/>
          </a:ln>
        </p:spPr>
        <p:txBody>
          <a:bodyPr/>
          <a:lstStyle/>
          <a:p>
            <a:endParaRPr lang="zh-TW" altLang="en-US"/>
          </a:p>
        </p:txBody>
      </p:sp>
      <p:sp>
        <p:nvSpPr>
          <p:cNvPr id="17" name="文字方塊 16">
            <a:extLst>
              <a:ext uri="{FF2B5EF4-FFF2-40B4-BE49-F238E27FC236}">
                <a16:creationId xmlns:a16="http://schemas.microsoft.com/office/drawing/2014/main" id="{0C03B861-2E1B-6841-C57A-E177C278E9FF}"/>
              </a:ext>
            </a:extLst>
          </p:cNvPr>
          <p:cNvSpPr txBox="1"/>
          <p:nvPr/>
        </p:nvSpPr>
        <p:spPr>
          <a:xfrm>
            <a:off x="17803059" y="9763780"/>
            <a:ext cx="533400" cy="523220"/>
          </a:xfrm>
          <a:prstGeom prst="rect">
            <a:avLst/>
          </a:prstGeom>
          <a:noFill/>
        </p:spPr>
        <p:txBody>
          <a:bodyPr wrap="square" rtlCol="0">
            <a:spAutoFit/>
          </a:bodyPr>
          <a:lstStyle/>
          <a:p>
            <a:r>
              <a:rPr lang="en-US" altLang="zh-TW" sz="2800" dirty="0"/>
              <a:t>2</a:t>
            </a:r>
            <a:endParaRPr lang="zh-TW"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zh-TW" altLang="en-US"/>
          </a:p>
        </p:txBody>
      </p:sp>
      <p:sp>
        <p:nvSpPr>
          <p:cNvPr id="3" name="AutoShape 3"/>
          <p:cNvSpPr/>
          <p:nvPr/>
        </p:nvSpPr>
        <p:spPr>
          <a:xfrm>
            <a:off x="-326874" y="7094580"/>
            <a:ext cx="18614874" cy="0"/>
          </a:xfrm>
          <a:prstGeom prst="line">
            <a:avLst/>
          </a:prstGeom>
          <a:ln w="28575" cap="flat">
            <a:solidFill>
              <a:srgbClr val="E5E6DA"/>
            </a:solidFill>
            <a:prstDash val="solid"/>
            <a:headEnd type="none" w="sm" len="sm"/>
            <a:tailEnd type="none" w="sm" len="sm"/>
          </a:ln>
        </p:spPr>
        <p:txBody>
          <a:bodyPr/>
          <a:lstStyle/>
          <a:p>
            <a:endParaRPr lang="zh-TW" altLang="en-US"/>
          </a:p>
        </p:txBody>
      </p:sp>
      <p:grpSp>
        <p:nvGrpSpPr>
          <p:cNvPr id="4" name="Group 4"/>
          <p:cNvGrpSpPr/>
          <p:nvPr/>
        </p:nvGrpSpPr>
        <p:grpSpPr>
          <a:xfrm>
            <a:off x="1621510" y="3308630"/>
            <a:ext cx="14840600" cy="2548236"/>
            <a:chOff x="0" y="0"/>
            <a:chExt cx="19787466" cy="3397648"/>
          </a:xfrm>
        </p:grpSpPr>
        <p:sp>
          <p:nvSpPr>
            <p:cNvPr id="5" name="TextBox 5"/>
            <p:cNvSpPr txBox="1"/>
            <p:nvPr/>
          </p:nvSpPr>
          <p:spPr>
            <a:xfrm>
              <a:off x="0" y="-28575"/>
              <a:ext cx="19787466" cy="1703573"/>
            </a:xfrm>
            <a:prstGeom prst="rect">
              <a:avLst/>
            </a:prstGeom>
          </p:spPr>
          <p:txBody>
            <a:bodyPr lIns="0" tIns="0" rIns="0" bIns="0" rtlCol="0" anchor="t">
              <a:spAutoFit/>
            </a:bodyPr>
            <a:lstStyle/>
            <a:p>
              <a:pPr marL="0" lvl="0" indent="0" algn="ctr">
                <a:lnSpc>
                  <a:spcPts val="9780"/>
                </a:lnSpc>
              </a:pPr>
              <a:r>
                <a:rPr lang="en-US" sz="8150">
                  <a:solidFill>
                    <a:srgbClr val="FFFFFF"/>
                  </a:solidFill>
                  <a:ea typeface="Arimo Bold"/>
                </a:rPr>
                <a:t>報告結束</a:t>
              </a:r>
            </a:p>
          </p:txBody>
        </p:sp>
        <p:sp>
          <p:nvSpPr>
            <p:cNvPr id="6" name="TextBox 6"/>
            <p:cNvSpPr txBox="1"/>
            <p:nvPr/>
          </p:nvSpPr>
          <p:spPr>
            <a:xfrm>
              <a:off x="1624847" y="2552895"/>
              <a:ext cx="16537772" cy="844753"/>
            </a:xfrm>
            <a:prstGeom prst="rect">
              <a:avLst/>
            </a:prstGeom>
          </p:spPr>
          <p:txBody>
            <a:bodyPr lIns="0" tIns="0" rIns="0" bIns="0" rtlCol="0" anchor="t">
              <a:spAutoFit/>
            </a:bodyPr>
            <a:lstStyle/>
            <a:p>
              <a:pPr marL="0" lvl="0" indent="0" algn="ctr">
                <a:lnSpc>
                  <a:spcPts val="4876"/>
                </a:lnSpc>
              </a:pPr>
              <a:r>
                <a:rPr lang="en-US" sz="4063">
                  <a:solidFill>
                    <a:srgbClr val="FFFFFF"/>
                  </a:solidFill>
                  <a:ea typeface="Arimo"/>
                </a:rPr>
                <a:t>謝謝各位</a:t>
              </a:r>
            </a:p>
          </p:txBody>
        </p:sp>
      </p:grpSp>
      <p:sp>
        <p:nvSpPr>
          <p:cNvPr id="12" name="文字方塊 11">
            <a:extLst>
              <a:ext uri="{FF2B5EF4-FFF2-40B4-BE49-F238E27FC236}">
                <a16:creationId xmlns:a16="http://schemas.microsoft.com/office/drawing/2014/main" id="{48373CA7-ED3D-A349-A47F-E2F43E841095}"/>
              </a:ext>
            </a:extLst>
          </p:cNvPr>
          <p:cNvSpPr txBox="1"/>
          <p:nvPr/>
        </p:nvSpPr>
        <p:spPr>
          <a:xfrm>
            <a:off x="17672613" y="9763780"/>
            <a:ext cx="609600" cy="523220"/>
          </a:xfrm>
          <a:prstGeom prst="rect">
            <a:avLst/>
          </a:prstGeom>
          <a:noFill/>
        </p:spPr>
        <p:txBody>
          <a:bodyPr wrap="square" rtlCol="0">
            <a:spAutoFit/>
          </a:bodyPr>
          <a:lstStyle/>
          <a:p>
            <a:r>
              <a:rPr lang="en-US" altLang="zh-TW" sz="2800" dirty="0"/>
              <a:t>20</a:t>
            </a:r>
            <a:endParaRPr lang="zh-TW" alt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AutoShape 2"/>
          <p:cNvSpPr/>
          <p:nvPr/>
        </p:nvSpPr>
        <p:spPr>
          <a:xfrm>
            <a:off x="10539361" y="3583918"/>
            <a:ext cx="5122944" cy="0"/>
          </a:xfrm>
          <a:prstGeom prst="line">
            <a:avLst/>
          </a:prstGeom>
          <a:ln w="38100" cap="flat">
            <a:solidFill>
              <a:srgbClr val="BBBCB1"/>
            </a:solidFill>
            <a:prstDash val="solid"/>
            <a:headEnd type="none" w="sm" len="sm"/>
            <a:tailEnd type="none" w="sm" len="sm"/>
          </a:ln>
        </p:spPr>
        <p:txBody>
          <a:bodyPr/>
          <a:lstStyle/>
          <a:p>
            <a:endParaRPr lang="zh-TW" altLang="en-US"/>
          </a:p>
        </p:txBody>
      </p:sp>
      <p:sp>
        <p:nvSpPr>
          <p:cNvPr id="3" name="Freeform 3"/>
          <p:cNvSpPr/>
          <p:nvPr/>
        </p:nvSpPr>
        <p:spPr>
          <a:xfrm>
            <a:off x="2008562" y="1963916"/>
            <a:ext cx="5783222" cy="7294384"/>
          </a:xfrm>
          <a:custGeom>
            <a:avLst/>
            <a:gdLst/>
            <a:ahLst/>
            <a:cxnLst/>
            <a:rect l="l" t="t" r="r" b="b"/>
            <a:pathLst>
              <a:path w="5783222" h="7294384">
                <a:moveTo>
                  <a:pt x="0" y="0"/>
                </a:moveTo>
                <a:lnTo>
                  <a:pt x="5783222" y="0"/>
                </a:lnTo>
                <a:lnTo>
                  <a:pt x="5783222" y="7294384"/>
                </a:lnTo>
                <a:lnTo>
                  <a:pt x="0" y="7294384"/>
                </a:lnTo>
                <a:lnTo>
                  <a:pt x="0" y="0"/>
                </a:lnTo>
                <a:close/>
              </a:path>
            </a:pathLst>
          </a:custGeom>
          <a:blipFill>
            <a:blip r:embed="rId2"/>
            <a:stretch>
              <a:fillRect t="-5710"/>
            </a:stretch>
          </a:blipFill>
        </p:spPr>
        <p:txBody>
          <a:bodyPr/>
          <a:lstStyle/>
          <a:p>
            <a:endParaRPr lang="zh-TW" altLang="en-US"/>
          </a:p>
        </p:txBody>
      </p:sp>
      <p:sp>
        <p:nvSpPr>
          <p:cNvPr id="4" name="TextBox 4"/>
          <p:cNvSpPr txBox="1"/>
          <p:nvPr/>
        </p:nvSpPr>
        <p:spPr>
          <a:xfrm>
            <a:off x="12136356" y="1943100"/>
            <a:ext cx="5122944" cy="1209596"/>
          </a:xfrm>
          <a:prstGeom prst="rect">
            <a:avLst/>
          </a:prstGeom>
        </p:spPr>
        <p:txBody>
          <a:bodyPr lIns="0" tIns="0" rIns="0" bIns="0" rtlCol="0" anchor="t">
            <a:spAutoFit/>
          </a:bodyPr>
          <a:lstStyle/>
          <a:p>
            <a:pPr marL="0" lvl="0" indent="0" algn="l">
              <a:lnSpc>
                <a:spcPts val="8925"/>
              </a:lnSpc>
            </a:pPr>
            <a:r>
              <a:rPr lang="en-US" sz="8500">
                <a:solidFill>
                  <a:srgbClr val="000000"/>
                </a:solidFill>
                <a:ea typeface="Arimo"/>
              </a:rPr>
              <a:t>主題</a:t>
            </a:r>
          </a:p>
        </p:txBody>
      </p:sp>
      <p:sp>
        <p:nvSpPr>
          <p:cNvPr id="5" name="TextBox 5"/>
          <p:cNvSpPr txBox="1"/>
          <p:nvPr/>
        </p:nvSpPr>
        <p:spPr>
          <a:xfrm>
            <a:off x="9406114" y="5048250"/>
            <a:ext cx="7389439" cy="3595624"/>
          </a:xfrm>
          <a:prstGeom prst="rect">
            <a:avLst/>
          </a:prstGeom>
        </p:spPr>
        <p:txBody>
          <a:bodyPr lIns="0" tIns="0" rIns="0" bIns="0" rtlCol="0" anchor="t">
            <a:spAutoFit/>
          </a:bodyPr>
          <a:lstStyle/>
          <a:p>
            <a:pPr marL="0" lvl="0" indent="0" algn="l">
              <a:lnSpc>
                <a:spcPts val="5674"/>
              </a:lnSpc>
            </a:pPr>
            <a:r>
              <a:rPr lang="en-US" sz="4053" dirty="0">
                <a:solidFill>
                  <a:srgbClr val="000000"/>
                </a:solidFill>
                <a:ea typeface="Arimo"/>
              </a:rPr>
              <a:t>利用ＭＳＰ－ＥＸＰ４３０ＦＲ２３５５跟ＬＭ３５ＤＺ溫度感測元件、ＬＥＤ燈泡、七段顯示器製作出一個溫度越高燈泡就亮越多還有溫度顯示的效果</a:t>
            </a:r>
          </a:p>
        </p:txBody>
      </p:sp>
      <p:sp>
        <p:nvSpPr>
          <p:cNvPr id="11" name="文字方塊 10">
            <a:extLst>
              <a:ext uri="{FF2B5EF4-FFF2-40B4-BE49-F238E27FC236}">
                <a16:creationId xmlns:a16="http://schemas.microsoft.com/office/drawing/2014/main" id="{1DDBBC75-EEDC-C3C0-7E47-A0193C1E16F4}"/>
              </a:ext>
            </a:extLst>
          </p:cNvPr>
          <p:cNvSpPr txBox="1"/>
          <p:nvPr/>
        </p:nvSpPr>
        <p:spPr>
          <a:xfrm>
            <a:off x="17803059" y="9763780"/>
            <a:ext cx="533400" cy="523220"/>
          </a:xfrm>
          <a:prstGeom prst="rect">
            <a:avLst/>
          </a:prstGeom>
          <a:noFill/>
        </p:spPr>
        <p:txBody>
          <a:bodyPr wrap="square" rtlCol="0">
            <a:spAutoFit/>
          </a:bodyPr>
          <a:lstStyle/>
          <a:p>
            <a:r>
              <a:rPr lang="en-US" altLang="zh-TW" sz="2800" dirty="0"/>
              <a:t>3</a:t>
            </a:r>
            <a:endParaRPr lang="zh-TW"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Freeform 2"/>
          <p:cNvSpPr/>
          <p:nvPr/>
        </p:nvSpPr>
        <p:spPr>
          <a:xfrm rot="5400000">
            <a:off x="-3133017" y="3201845"/>
            <a:ext cx="10287002" cy="3883311"/>
          </a:xfrm>
          <a:custGeom>
            <a:avLst/>
            <a:gdLst/>
            <a:ahLst/>
            <a:cxnLst/>
            <a:rect l="l" t="t" r="r" b="b"/>
            <a:pathLst>
              <a:path w="18288000" h="3883311">
                <a:moveTo>
                  <a:pt x="0" y="0"/>
                </a:moveTo>
                <a:lnTo>
                  <a:pt x="18288000" y="0"/>
                </a:lnTo>
                <a:lnTo>
                  <a:pt x="18288000" y="3883311"/>
                </a:lnTo>
                <a:lnTo>
                  <a:pt x="0" y="3883311"/>
                </a:lnTo>
                <a:lnTo>
                  <a:pt x="0" y="0"/>
                </a:lnTo>
                <a:close/>
              </a:path>
            </a:pathLst>
          </a:custGeom>
          <a:blipFill>
            <a:blip r:embed="rId2"/>
            <a:stretch>
              <a:fillRect l="-45299" r="-43448"/>
            </a:stretch>
          </a:blipFill>
        </p:spPr>
        <p:txBody>
          <a:bodyPr/>
          <a:lstStyle/>
          <a:p>
            <a:endParaRPr lang="zh-TW" altLang="en-US"/>
          </a:p>
        </p:txBody>
      </p:sp>
      <p:sp>
        <p:nvSpPr>
          <p:cNvPr id="3" name="Freeform 3"/>
          <p:cNvSpPr/>
          <p:nvPr/>
        </p:nvSpPr>
        <p:spPr>
          <a:xfrm flipH="1">
            <a:off x="389387" y="861350"/>
            <a:ext cx="3011772" cy="3011772"/>
          </a:xfrm>
          <a:custGeom>
            <a:avLst/>
            <a:gdLst/>
            <a:ahLst/>
            <a:cxnLst/>
            <a:rect l="l" t="t" r="r" b="b"/>
            <a:pathLst>
              <a:path w="3011772" h="3011772">
                <a:moveTo>
                  <a:pt x="3011772" y="0"/>
                </a:moveTo>
                <a:lnTo>
                  <a:pt x="0" y="0"/>
                </a:lnTo>
                <a:lnTo>
                  <a:pt x="0" y="3011772"/>
                </a:lnTo>
                <a:lnTo>
                  <a:pt x="3011772" y="3011772"/>
                </a:lnTo>
                <a:lnTo>
                  <a:pt x="301177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7270519" y="3778181"/>
            <a:ext cx="9761334" cy="5019407"/>
          </a:xfrm>
          <a:prstGeom prst="rect">
            <a:avLst/>
          </a:prstGeom>
        </p:spPr>
        <p:txBody>
          <a:bodyPr lIns="0" tIns="0" rIns="0" bIns="0" rtlCol="0" anchor="t">
            <a:spAutoFit/>
          </a:bodyPr>
          <a:lstStyle/>
          <a:p>
            <a:pPr marL="0" lvl="0" indent="0" algn="l">
              <a:lnSpc>
                <a:spcPts val="5008"/>
              </a:lnSpc>
              <a:spcBef>
                <a:spcPct val="0"/>
              </a:spcBef>
            </a:pPr>
            <a:r>
              <a:rPr lang="en-US" sz="3577" u="none" dirty="0">
                <a:solidFill>
                  <a:srgbClr val="404040"/>
                </a:solidFill>
                <a:latin typeface="Arimo"/>
                <a:ea typeface="Arimo"/>
              </a:rPr>
              <a:t>我們覺得溫度感測的實用性比較高也比較貼近生活,所以我們把在微處理機課堂上學到的LED發光的效果跟原理技術,融入到實際應用中,只要溫度越高燈泡就亮越多</a:t>
            </a:r>
          </a:p>
          <a:p>
            <a:pPr marL="0" lvl="0" indent="0" algn="l">
              <a:lnSpc>
                <a:spcPts val="5008"/>
              </a:lnSpc>
              <a:spcBef>
                <a:spcPct val="0"/>
              </a:spcBef>
            </a:pPr>
            <a:endParaRPr lang="en-US" sz="3577" u="none" dirty="0">
              <a:solidFill>
                <a:srgbClr val="404040"/>
              </a:solidFill>
              <a:latin typeface="Arimo"/>
              <a:ea typeface="Arimo"/>
            </a:endParaRPr>
          </a:p>
          <a:p>
            <a:pPr marL="0" lvl="0" indent="0" algn="l">
              <a:lnSpc>
                <a:spcPts val="5008"/>
              </a:lnSpc>
              <a:spcBef>
                <a:spcPct val="0"/>
              </a:spcBef>
            </a:pPr>
            <a:r>
              <a:rPr lang="en-US" sz="3577" u="none" dirty="0">
                <a:solidFill>
                  <a:srgbClr val="404040"/>
                </a:solidFill>
                <a:latin typeface="Arimo"/>
                <a:ea typeface="Arimo"/>
              </a:rPr>
              <a:t>這個實作也讓我們學習到如何用LM35DZ所偵測到的溫度高低來控制燈泡發光的數量還有原本所學的燈泡控制</a:t>
            </a:r>
          </a:p>
        </p:txBody>
      </p:sp>
      <p:sp>
        <p:nvSpPr>
          <p:cNvPr id="5" name="TextBox 5"/>
          <p:cNvSpPr txBox="1"/>
          <p:nvPr/>
        </p:nvSpPr>
        <p:spPr>
          <a:xfrm>
            <a:off x="4503157" y="1191123"/>
            <a:ext cx="7800975" cy="1387475"/>
          </a:xfrm>
          <a:prstGeom prst="rect">
            <a:avLst/>
          </a:prstGeom>
        </p:spPr>
        <p:txBody>
          <a:bodyPr lIns="0" tIns="0" rIns="0" bIns="0" rtlCol="0" anchor="t">
            <a:spAutoFit/>
          </a:bodyPr>
          <a:lstStyle/>
          <a:p>
            <a:pPr marL="0" lvl="0" indent="0" algn="l">
              <a:lnSpc>
                <a:spcPts val="10450"/>
              </a:lnSpc>
            </a:pPr>
            <a:r>
              <a:rPr lang="en-US" sz="9500">
                <a:solidFill>
                  <a:srgbClr val="404040"/>
                </a:solidFill>
                <a:ea typeface="Arimo"/>
              </a:rPr>
              <a:t>動機與目的</a:t>
            </a:r>
          </a:p>
        </p:txBody>
      </p:sp>
      <p:sp>
        <p:nvSpPr>
          <p:cNvPr id="11" name="文字方塊 10">
            <a:extLst>
              <a:ext uri="{FF2B5EF4-FFF2-40B4-BE49-F238E27FC236}">
                <a16:creationId xmlns:a16="http://schemas.microsoft.com/office/drawing/2014/main" id="{1B09FE0E-188C-A660-DC37-050DE8F7670D}"/>
              </a:ext>
            </a:extLst>
          </p:cNvPr>
          <p:cNvSpPr txBox="1"/>
          <p:nvPr/>
        </p:nvSpPr>
        <p:spPr>
          <a:xfrm>
            <a:off x="17803059" y="9763780"/>
            <a:ext cx="533400" cy="523220"/>
          </a:xfrm>
          <a:prstGeom prst="rect">
            <a:avLst/>
          </a:prstGeom>
          <a:noFill/>
        </p:spPr>
        <p:txBody>
          <a:bodyPr wrap="square" rtlCol="0">
            <a:spAutoFit/>
          </a:bodyPr>
          <a:lstStyle/>
          <a:p>
            <a:r>
              <a:rPr lang="en-US" altLang="zh-TW" sz="2800" dirty="0"/>
              <a:t>4</a:t>
            </a:r>
            <a:endParaRPr lang="zh-TW" alt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Freeform 2"/>
          <p:cNvSpPr/>
          <p:nvPr/>
        </p:nvSpPr>
        <p:spPr>
          <a:xfrm>
            <a:off x="2202258" y="4352844"/>
            <a:ext cx="5515882" cy="4743316"/>
          </a:xfrm>
          <a:custGeom>
            <a:avLst/>
            <a:gdLst/>
            <a:ahLst/>
            <a:cxnLst/>
            <a:rect l="l" t="t" r="r" b="b"/>
            <a:pathLst>
              <a:path w="5515882" h="4743316">
                <a:moveTo>
                  <a:pt x="0" y="0"/>
                </a:moveTo>
                <a:lnTo>
                  <a:pt x="5515882" y="0"/>
                </a:lnTo>
                <a:lnTo>
                  <a:pt x="5515882" y="4743316"/>
                </a:lnTo>
                <a:lnTo>
                  <a:pt x="0" y="4743316"/>
                </a:lnTo>
                <a:lnTo>
                  <a:pt x="0" y="0"/>
                </a:lnTo>
                <a:close/>
              </a:path>
            </a:pathLst>
          </a:custGeom>
          <a:blipFill>
            <a:blip r:embed="rId2"/>
            <a:stretch>
              <a:fillRect t="-1938" b="-14349"/>
            </a:stretch>
          </a:blipFill>
        </p:spPr>
        <p:txBody>
          <a:bodyPr/>
          <a:lstStyle/>
          <a:p>
            <a:endParaRPr lang="zh-TW" altLang="en-US"/>
          </a:p>
        </p:txBody>
      </p:sp>
      <p:sp>
        <p:nvSpPr>
          <p:cNvPr id="3" name="Freeform 3"/>
          <p:cNvSpPr/>
          <p:nvPr/>
        </p:nvSpPr>
        <p:spPr>
          <a:xfrm>
            <a:off x="8940296" y="6109449"/>
            <a:ext cx="5515882" cy="3148851"/>
          </a:xfrm>
          <a:custGeom>
            <a:avLst/>
            <a:gdLst/>
            <a:ahLst/>
            <a:cxnLst/>
            <a:rect l="l" t="t" r="r" b="b"/>
            <a:pathLst>
              <a:path w="5515882" h="3148851">
                <a:moveTo>
                  <a:pt x="0" y="0"/>
                </a:moveTo>
                <a:lnTo>
                  <a:pt x="5515883" y="0"/>
                </a:lnTo>
                <a:lnTo>
                  <a:pt x="5515883" y="3148851"/>
                </a:lnTo>
                <a:lnTo>
                  <a:pt x="0" y="3148851"/>
                </a:lnTo>
                <a:lnTo>
                  <a:pt x="0" y="0"/>
                </a:lnTo>
                <a:close/>
              </a:path>
            </a:pathLst>
          </a:custGeom>
          <a:blipFill>
            <a:blip r:embed="rId3"/>
            <a:stretch>
              <a:fillRect t="-11998" b="-677"/>
            </a:stretch>
          </a:blipFill>
        </p:spPr>
        <p:txBody>
          <a:bodyPr/>
          <a:lstStyle/>
          <a:p>
            <a:endParaRPr lang="zh-TW" altLang="en-US"/>
          </a:p>
        </p:txBody>
      </p:sp>
      <p:grpSp>
        <p:nvGrpSpPr>
          <p:cNvPr id="4" name="Group 4"/>
          <p:cNvGrpSpPr/>
          <p:nvPr/>
        </p:nvGrpSpPr>
        <p:grpSpPr>
          <a:xfrm>
            <a:off x="8924088" y="2551163"/>
            <a:ext cx="5532090" cy="3162004"/>
            <a:chOff x="0" y="0"/>
            <a:chExt cx="7376120" cy="4216005"/>
          </a:xfrm>
        </p:grpSpPr>
        <p:sp>
          <p:nvSpPr>
            <p:cNvPr id="5" name="TextBox 5"/>
            <p:cNvSpPr txBox="1"/>
            <p:nvPr/>
          </p:nvSpPr>
          <p:spPr>
            <a:xfrm>
              <a:off x="0" y="-47625"/>
              <a:ext cx="7376120" cy="1571625"/>
            </a:xfrm>
            <a:prstGeom prst="rect">
              <a:avLst/>
            </a:prstGeom>
          </p:spPr>
          <p:txBody>
            <a:bodyPr lIns="0" tIns="0" rIns="0" bIns="0" rtlCol="0" anchor="t">
              <a:spAutoFit/>
            </a:bodyPr>
            <a:lstStyle/>
            <a:p>
              <a:pPr marL="0" lvl="0" indent="0" algn="l">
                <a:lnSpc>
                  <a:spcPts val="9000"/>
                </a:lnSpc>
                <a:spcBef>
                  <a:spcPct val="0"/>
                </a:spcBef>
              </a:pPr>
              <a:r>
                <a:rPr lang="en-US" sz="7500" u="none" strike="noStrike">
                  <a:solidFill>
                    <a:srgbClr val="000000"/>
                  </a:solidFill>
                  <a:ea typeface="Arimo"/>
                </a:rPr>
                <a:t>感測器</a:t>
              </a:r>
            </a:p>
          </p:txBody>
        </p:sp>
        <p:sp>
          <p:nvSpPr>
            <p:cNvPr id="6" name="TextBox 6"/>
            <p:cNvSpPr txBox="1"/>
            <p:nvPr/>
          </p:nvSpPr>
          <p:spPr>
            <a:xfrm>
              <a:off x="0" y="2481614"/>
              <a:ext cx="7376120" cy="1734391"/>
            </a:xfrm>
            <a:prstGeom prst="rect">
              <a:avLst/>
            </a:prstGeom>
          </p:spPr>
          <p:txBody>
            <a:bodyPr lIns="0" tIns="0" rIns="0" bIns="0" rtlCol="0" anchor="t">
              <a:spAutoFit/>
            </a:bodyPr>
            <a:lstStyle/>
            <a:p>
              <a:pPr marL="0" lvl="0" indent="0" algn="l">
                <a:lnSpc>
                  <a:spcPts val="3500"/>
                </a:lnSpc>
                <a:spcBef>
                  <a:spcPct val="0"/>
                </a:spcBef>
              </a:pPr>
              <a:r>
                <a:rPr lang="en-US" sz="2500" u="none" strike="noStrike" dirty="0">
                  <a:solidFill>
                    <a:srgbClr val="000000"/>
                  </a:solidFill>
                  <a:latin typeface="Arimo"/>
                  <a:ea typeface="Arimo"/>
                </a:rPr>
                <a:t>LM35是一顆溫度感測器，其輸出電壓與攝氏溫度呈線性關係，0℃時輸出為0V，每升高1℃，輸出電壓增加10mV</a:t>
              </a:r>
            </a:p>
          </p:txBody>
        </p:sp>
      </p:grpSp>
      <p:sp>
        <p:nvSpPr>
          <p:cNvPr id="13" name="文字方塊 12">
            <a:extLst>
              <a:ext uri="{FF2B5EF4-FFF2-40B4-BE49-F238E27FC236}">
                <a16:creationId xmlns:a16="http://schemas.microsoft.com/office/drawing/2014/main" id="{0EA16FED-074B-374C-780B-062D60F3CB45}"/>
              </a:ext>
            </a:extLst>
          </p:cNvPr>
          <p:cNvSpPr txBox="1"/>
          <p:nvPr/>
        </p:nvSpPr>
        <p:spPr>
          <a:xfrm>
            <a:off x="17803059" y="9763780"/>
            <a:ext cx="533400" cy="523220"/>
          </a:xfrm>
          <a:prstGeom prst="rect">
            <a:avLst/>
          </a:prstGeom>
          <a:noFill/>
        </p:spPr>
        <p:txBody>
          <a:bodyPr wrap="square" rtlCol="0">
            <a:spAutoFit/>
          </a:bodyPr>
          <a:lstStyle/>
          <a:p>
            <a:r>
              <a:rPr lang="en-US" altLang="zh-TW" sz="2800" dirty="0"/>
              <a:t>5</a:t>
            </a:r>
            <a:endParaRPr lang="zh-TW" alt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AutoShape 2"/>
          <p:cNvSpPr/>
          <p:nvPr/>
        </p:nvSpPr>
        <p:spPr>
          <a:xfrm>
            <a:off x="10514332" y="3262822"/>
            <a:ext cx="5122944" cy="0"/>
          </a:xfrm>
          <a:prstGeom prst="line">
            <a:avLst/>
          </a:prstGeom>
          <a:ln w="38100" cap="flat">
            <a:solidFill>
              <a:srgbClr val="BBBCB1"/>
            </a:solidFill>
            <a:prstDash val="solid"/>
            <a:headEnd type="none" w="sm" len="sm"/>
            <a:tailEnd type="none" w="sm" len="sm"/>
          </a:ln>
        </p:spPr>
        <p:txBody>
          <a:bodyPr/>
          <a:lstStyle/>
          <a:p>
            <a:endParaRPr lang="zh-TW" altLang="en-US"/>
          </a:p>
        </p:txBody>
      </p:sp>
      <p:sp>
        <p:nvSpPr>
          <p:cNvPr id="3" name="Freeform 3"/>
          <p:cNvSpPr/>
          <p:nvPr/>
        </p:nvSpPr>
        <p:spPr>
          <a:xfrm>
            <a:off x="13598057" y="3678018"/>
            <a:ext cx="3260772" cy="6232615"/>
          </a:xfrm>
          <a:custGeom>
            <a:avLst/>
            <a:gdLst/>
            <a:ahLst/>
            <a:cxnLst/>
            <a:rect l="l" t="t" r="r" b="b"/>
            <a:pathLst>
              <a:path w="3260772" h="6232615">
                <a:moveTo>
                  <a:pt x="0" y="0"/>
                </a:moveTo>
                <a:lnTo>
                  <a:pt x="3260772" y="0"/>
                </a:lnTo>
                <a:lnTo>
                  <a:pt x="3260772" y="6232615"/>
                </a:lnTo>
                <a:lnTo>
                  <a:pt x="0" y="6232615"/>
                </a:lnTo>
                <a:lnTo>
                  <a:pt x="0" y="0"/>
                </a:lnTo>
                <a:close/>
              </a:path>
            </a:pathLst>
          </a:custGeom>
          <a:blipFill>
            <a:blip r:embed="rId2"/>
            <a:stretch>
              <a:fillRect/>
            </a:stretch>
          </a:blipFill>
        </p:spPr>
        <p:txBody>
          <a:bodyPr/>
          <a:lstStyle/>
          <a:p>
            <a:endParaRPr lang="zh-TW" altLang="en-US"/>
          </a:p>
        </p:txBody>
      </p:sp>
      <p:sp>
        <p:nvSpPr>
          <p:cNvPr id="4" name="Freeform 4"/>
          <p:cNvSpPr/>
          <p:nvPr/>
        </p:nvSpPr>
        <p:spPr>
          <a:xfrm>
            <a:off x="1028700" y="5143500"/>
            <a:ext cx="8993921" cy="4439553"/>
          </a:xfrm>
          <a:custGeom>
            <a:avLst/>
            <a:gdLst/>
            <a:ahLst/>
            <a:cxnLst/>
            <a:rect l="l" t="t" r="r" b="b"/>
            <a:pathLst>
              <a:path w="8993921" h="4439553">
                <a:moveTo>
                  <a:pt x="0" y="0"/>
                </a:moveTo>
                <a:lnTo>
                  <a:pt x="8993921" y="0"/>
                </a:lnTo>
                <a:lnTo>
                  <a:pt x="8993921" y="4439553"/>
                </a:lnTo>
                <a:lnTo>
                  <a:pt x="0" y="4439553"/>
                </a:lnTo>
                <a:lnTo>
                  <a:pt x="0" y="0"/>
                </a:lnTo>
                <a:close/>
              </a:path>
            </a:pathLst>
          </a:custGeom>
          <a:blipFill>
            <a:blip r:embed="rId3"/>
            <a:stretch>
              <a:fillRect/>
            </a:stretch>
          </a:blipFill>
        </p:spPr>
        <p:txBody>
          <a:bodyPr/>
          <a:lstStyle/>
          <a:p>
            <a:endParaRPr lang="zh-TW" altLang="en-US"/>
          </a:p>
        </p:txBody>
      </p:sp>
      <p:sp>
        <p:nvSpPr>
          <p:cNvPr id="5" name="TextBox 5"/>
          <p:cNvSpPr txBox="1"/>
          <p:nvPr/>
        </p:nvSpPr>
        <p:spPr>
          <a:xfrm>
            <a:off x="10788900" y="1625496"/>
            <a:ext cx="5365499" cy="1098955"/>
          </a:xfrm>
          <a:prstGeom prst="rect">
            <a:avLst/>
          </a:prstGeom>
        </p:spPr>
        <p:txBody>
          <a:bodyPr wrap="square" lIns="0" tIns="0" rIns="0" bIns="0" rtlCol="0" anchor="t">
            <a:spAutoFit/>
          </a:bodyPr>
          <a:lstStyle/>
          <a:p>
            <a:pPr algn="ctr">
              <a:lnSpc>
                <a:spcPts val="8858"/>
              </a:lnSpc>
              <a:spcBef>
                <a:spcPct val="0"/>
              </a:spcBef>
            </a:pPr>
            <a:r>
              <a:rPr lang="en-US" sz="7382" dirty="0" err="1">
                <a:solidFill>
                  <a:srgbClr val="000000"/>
                </a:solidFill>
                <a:ea typeface="Arimo"/>
              </a:rPr>
              <a:t>七段顯示器</a:t>
            </a:r>
            <a:endParaRPr lang="en-US" sz="7382" dirty="0">
              <a:solidFill>
                <a:srgbClr val="000000"/>
              </a:solidFill>
              <a:ea typeface="Arimo"/>
            </a:endParaRPr>
          </a:p>
        </p:txBody>
      </p:sp>
      <p:sp>
        <p:nvSpPr>
          <p:cNvPr id="6" name="TextBox 6"/>
          <p:cNvSpPr txBox="1"/>
          <p:nvPr/>
        </p:nvSpPr>
        <p:spPr>
          <a:xfrm>
            <a:off x="1028700" y="1635021"/>
            <a:ext cx="7668736" cy="1924729"/>
          </a:xfrm>
          <a:prstGeom prst="rect">
            <a:avLst/>
          </a:prstGeom>
        </p:spPr>
        <p:txBody>
          <a:bodyPr lIns="0" tIns="0" rIns="0" bIns="0" rtlCol="0" anchor="t">
            <a:spAutoFit/>
          </a:bodyPr>
          <a:lstStyle/>
          <a:p>
            <a:pPr algn="l">
              <a:lnSpc>
                <a:spcPts val="5022"/>
              </a:lnSpc>
              <a:spcBef>
                <a:spcPct val="0"/>
              </a:spcBef>
            </a:pPr>
            <a:r>
              <a:rPr lang="en-US" sz="4185">
                <a:solidFill>
                  <a:srgbClr val="000000"/>
                </a:solidFill>
                <a:ea typeface="Arimo"/>
              </a:rPr>
              <a:t>七段顯示器為常用顯示數字的電子元件。藉由七個發光二極體以不同組合來顯示數字</a:t>
            </a:r>
          </a:p>
        </p:txBody>
      </p:sp>
      <p:sp>
        <p:nvSpPr>
          <p:cNvPr id="12" name="文字方塊 11">
            <a:extLst>
              <a:ext uri="{FF2B5EF4-FFF2-40B4-BE49-F238E27FC236}">
                <a16:creationId xmlns:a16="http://schemas.microsoft.com/office/drawing/2014/main" id="{BF47598F-230A-983B-1D2F-4E59F233A824}"/>
              </a:ext>
            </a:extLst>
          </p:cNvPr>
          <p:cNvSpPr txBox="1"/>
          <p:nvPr/>
        </p:nvSpPr>
        <p:spPr>
          <a:xfrm>
            <a:off x="17803059" y="9763780"/>
            <a:ext cx="533400" cy="523220"/>
          </a:xfrm>
          <a:prstGeom prst="rect">
            <a:avLst/>
          </a:prstGeom>
          <a:noFill/>
        </p:spPr>
        <p:txBody>
          <a:bodyPr wrap="square" rtlCol="0">
            <a:spAutoFit/>
          </a:bodyPr>
          <a:lstStyle/>
          <a:p>
            <a:r>
              <a:rPr lang="en-US" altLang="zh-TW" sz="2800" dirty="0"/>
              <a:t>6</a:t>
            </a:r>
            <a:endParaRPr lang="zh-TW" alt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Freeform 2"/>
          <p:cNvSpPr/>
          <p:nvPr/>
        </p:nvSpPr>
        <p:spPr>
          <a:xfrm>
            <a:off x="1912479" y="2739968"/>
            <a:ext cx="7231521" cy="6199040"/>
          </a:xfrm>
          <a:custGeom>
            <a:avLst/>
            <a:gdLst/>
            <a:ahLst/>
            <a:cxnLst/>
            <a:rect l="l" t="t" r="r" b="b"/>
            <a:pathLst>
              <a:path w="7231521" h="6199040">
                <a:moveTo>
                  <a:pt x="0" y="0"/>
                </a:moveTo>
                <a:lnTo>
                  <a:pt x="7231521" y="0"/>
                </a:lnTo>
                <a:lnTo>
                  <a:pt x="7231521" y="6199040"/>
                </a:lnTo>
                <a:lnTo>
                  <a:pt x="0" y="6199040"/>
                </a:lnTo>
                <a:lnTo>
                  <a:pt x="0" y="0"/>
                </a:lnTo>
                <a:close/>
              </a:path>
            </a:pathLst>
          </a:custGeom>
          <a:blipFill>
            <a:blip r:embed="rId2"/>
            <a:stretch>
              <a:fillRect t="-2984" b="-2984"/>
            </a:stretch>
          </a:blipFill>
        </p:spPr>
        <p:txBody>
          <a:bodyPr/>
          <a:lstStyle/>
          <a:p>
            <a:endParaRPr lang="zh-TW" altLang="en-US"/>
          </a:p>
        </p:txBody>
      </p:sp>
      <p:sp>
        <p:nvSpPr>
          <p:cNvPr id="3" name="TextBox 3"/>
          <p:cNvSpPr txBox="1"/>
          <p:nvPr/>
        </p:nvSpPr>
        <p:spPr>
          <a:xfrm>
            <a:off x="-2793410" y="866775"/>
            <a:ext cx="12039600" cy="1238631"/>
          </a:xfrm>
          <a:prstGeom prst="rect">
            <a:avLst/>
          </a:prstGeom>
        </p:spPr>
        <p:txBody>
          <a:bodyPr lIns="0" tIns="0" rIns="0" bIns="0" rtlCol="0" anchor="t">
            <a:spAutoFit/>
          </a:bodyPr>
          <a:lstStyle/>
          <a:p>
            <a:pPr marL="0" lvl="0" indent="0" algn="ctr">
              <a:lnSpc>
                <a:spcPts val="9954"/>
              </a:lnSpc>
              <a:spcBef>
                <a:spcPct val="0"/>
              </a:spcBef>
            </a:pPr>
            <a:r>
              <a:rPr lang="en-US" sz="7110" u="none">
                <a:solidFill>
                  <a:srgbClr val="3C4743"/>
                </a:solidFill>
                <a:ea typeface="Arimo"/>
              </a:rPr>
              <a:t>電路圖</a:t>
            </a:r>
          </a:p>
        </p:txBody>
      </p:sp>
      <p:sp>
        <p:nvSpPr>
          <p:cNvPr id="4" name="TextBox 4"/>
          <p:cNvSpPr txBox="1"/>
          <p:nvPr/>
        </p:nvSpPr>
        <p:spPr>
          <a:xfrm>
            <a:off x="9441069" y="2673293"/>
            <a:ext cx="4190851" cy="580390"/>
          </a:xfrm>
          <a:prstGeom prst="rect">
            <a:avLst/>
          </a:prstGeom>
        </p:spPr>
        <p:txBody>
          <a:bodyPr lIns="0" tIns="0" rIns="0" bIns="0" rtlCol="0" anchor="t">
            <a:spAutoFit/>
          </a:bodyPr>
          <a:lstStyle/>
          <a:p>
            <a:pPr algn="l">
              <a:lnSpc>
                <a:spcPts val="4759"/>
              </a:lnSpc>
            </a:pPr>
            <a:r>
              <a:rPr lang="en-US" sz="3399">
                <a:solidFill>
                  <a:srgbClr val="3C4743"/>
                </a:solidFill>
                <a:latin typeface="Noto Sans T Chinese"/>
                <a:ea typeface="Noto Sans T Chinese"/>
              </a:rPr>
              <a:t>5.0腳位對應ADC的A8 </a:t>
            </a:r>
          </a:p>
        </p:txBody>
      </p:sp>
      <p:sp>
        <p:nvSpPr>
          <p:cNvPr id="5" name="TextBox 5"/>
          <p:cNvSpPr txBox="1"/>
          <p:nvPr/>
        </p:nvSpPr>
        <p:spPr>
          <a:xfrm>
            <a:off x="9332097" y="5502165"/>
            <a:ext cx="7771954" cy="2412392"/>
          </a:xfrm>
          <a:prstGeom prst="rect">
            <a:avLst/>
          </a:prstGeom>
        </p:spPr>
        <p:txBody>
          <a:bodyPr lIns="0" tIns="0" rIns="0" bIns="0" rtlCol="0" anchor="t">
            <a:spAutoFit/>
          </a:bodyPr>
          <a:lstStyle/>
          <a:p>
            <a:pPr algn="l">
              <a:lnSpc>
                <a:spcPts val="4759"/>
              </a:lnSpc>
            </a:pPr>
            <a:r>
              <a:rPr lang="en-US" sz="3399" dirty="0" err="1">
                <a:solidFill>
                  <a:srgbClr val="3C4743"/>
                </a:solidFill>
                <a:ea typeface="Noto Sans T Chinese"/>
              </a:rPr>
              <a:t>兩個七段顯示器接再一起可以減少接</a:t>
            </a:r>
            <a:r>
              <a:rPr lang="en-US" sz="3399" dirty="0">
                <a:solidFill>
                  <a:srgbClr val="3C4743"/>
                </a:solidFill>
                <a:ea typeface="Noto Sans T Chinese"/>
              </a:rPr>
              <a:t>，</a:t>
            </a:r>
          </a:p>
          <a:p>
            <a:pPr algn="l">
              <a:lnSpc>
                <a:spcPts val="4759"/>
              </a:lnSpc>
            </a:pPr>
            <a:r>
              <a:rPr lang="en-US" sz="3399" dirty="0">
                <a:solidFill>
                  <a:srgbClr val="3C4743"/>
                </a:solidFill>
                <a:latin typeface="Noto Sans T Chinese"/>
                <a:ea typeface="Noto Sans T Chinese"/>
              </a:rPr>
              <a:t>一開一關重複閃爍來顯示2位數，</a:t>
            </a:r>
          </a:p>
          <a:p>
            <a:pPr algn="l">
              <a:lnSpc>
                <a:spcPts val="4759"/>
              </a:lnSpc>
            </a:pPr>
            <a:r>
              <a:rPr lang="en-US" sz="3399" dirty="0">
                <a:solidFill>
                  <a:srgbClr val="3C4743"/>
                </a:solidFill>
                <a:latin typeface="Noto Sans T Chinese"/>
                <a:ea typeface="Noto Sans T Chinese"/>
              </a:rPr>
              <a:t>3.0控制十位，3.2控制個位</a:t>
            </a:r>
          </a:p>
          <a:p>
            <a:pPr algn="l">
              <a:lnSpc>
                <a:spcPts val="4759"/>
              </a:lnSpc>
            </a:pPr>
            <a:r>
              <a:rPr lang="en-US" sz="3399" dirty="0">
                <a:solidFill>
                  <a:srgbClr val="3C4743"/>
                </a:solidFill>
                <a:latin typeface="Noto Sans T Chinese"/>
                <a:ea typeface="Noto Sans T Chinese"/>
              </a:rPr>
              <a:t>其他接1.1~1.7</a:t>
            </a:r>
          </a:p>
        </p:txBody>
      </p:sp>
      <p:sp>
        <p:nvSpPr>
          <p:cNvPr id="6" name="TextBox 6"/>
          <p:cNvSpPr txBox="1"/>
          <p:nvPr/>
        </p:nvSpPr>
        <p:spPr>
          <a:xfrm>
            <a:off x="9332097" y="8189861"/>
            <a:ext cx="6365103" cy="565732"/>
          </a:xfrm>
          <a:prstGeom prst="rect">
            <a:avLst/>
          </a:prstGeom>
        </p:spPr>
        <p:txBody>
          <a:bodyPr wrap="square" lIns="0" tIns="0" rIns="0" bIns="0" rtlCol="0" anchor="t">
            <a:spAutoFit/>
          </a:bodyPr>
          <a:lstStyle/>
          <a:p>
            <a:pPr algn="l">
              <a:lnSpc>
                <a:spcPts val="4759"/>
              </a:lnSpc>
            </a:pPr>
            <a:r>
              <a:rPr lang="en-US" sz="3399" dirty="0">
                <a:solidFill>
                  <a:srgbClr val="3C4743"/>
                </a:solidFill>
                <a:latin typeface="Noto Sans T Chinese"/>
                <a:ea typeface="Noto Sans T Chinese"/>
              </a:rPr>
              <a:t>2.0 2.1 2.2 2.4 </a:t>
            </a:r>
            <a:r>
              <a:rPr lang="en-US" sz="3399" dirty="0" err="1">
                <a:solidFill>
                  <a:srgbClr val="3C4743"/>
                </a:solidFill>
                <a:latin typeface="Noto Sans T Chinese"/>
                <a:ea typeface="Noto Sans T Chinese"/>
              </a:rPr>
              <a:t>控是led</a:t>
            </a:r>
            <a:r>
              <a:rPr lang="zh-TW" altLang="en-US" sz="3399" dirty="0">
                <a:solidFill>
                  <a:srgbClr val="3C4743"/>
                </a:solidFill>
                <a:latin typeface="Noto Sans T Chinese"/>
                <a:ea typeface="Noto Sans T Chinese"/>
              </a:rPr>
              <a:t>開關</a:t>
            </a:r>
            <a:endParaRPr lang="en-US" sz="3399" dirty="0">
              <a:solidFill>
                <a:srgbClr val="3C4743"/>
              </a:solidFill>
              <a:latin typeface="Noto Sans T Chinese"/>
              <a:ea typeface="Noto Sans T Chinese"/>
            </a:endParaRPr>
          </a:p>
        </p:txBody>
      </p:sp>
      <p:sp>
        <p:nvSpPr>
          <p:cNvPr id="7" name="TextBox 7"/>
          <p:cNvSpPr txBox="1"/>
          <p:nvPr/>
        </p:nvSpPr>
        <p:spPr>
          <a:xfrm>
            <a:off x="9332097" y="3362960"/>
            <a:ext cx="7043424" cy="1805494"/>
          </a:xfrm>
          <a:prstGeom prst="rect">
            <a:avLst/>
          </a:prstGeom>
        </p:spPr>
        <p:txBody>
          <a:bodyPr wrap="square" lIns="0" tIns="0" rIns="0" bIns="0" rtlCol="0" anchor="t">
            <a:spAutoFit/>
          </a:bodyPr>
          <a:lstStyle/>
          <a:p>
            <a:pPr algn="l">
              <a:lnSpc>
                <a:spcPts val="4759"/>
              </a:lnSpc>
            </a:pPr>
            <a:r>
              <a:rPr lang="en-US" sz="3399" dirty="0" err="1">
                <a:solidFill>
                  <a:srgbClr val="3C4743"/>
                </a:solidFill>
                <a:ea typeface="Noto Sans T Chinese"/>
              </a:rPr>
              <a:t>上次實作發現無法讀出正確數值</a:t>
            </a:r>
            <a:r>
              <a:rPr lang="en-US" sz="3399" dirty="0">
                <a:solidFill>
                  <a:srgbClr val="3C4743"/>
                </a:solidFill>
                <a:ea typeface="Noto Sans T Chinese"/>
              </a:rPr>
              <a:t>，</a:t>
            </a:r>
          </a:p>
          <a:p>
            <a:pPr algn="l">
              <a:lnSpc>
                <a:spcPts val="4759"/>
              </a:lnSpc>
            </a:pPr>
            <a:r>
              <a:rPr lang="en-US" sz="3399" dirty="0">
                <a:solidFill>
                  <a:srgbClr val="3C4743"/>
                </a:solidFill>
                <a:latin typeface="Noto Sans T Chinese"/>
                <a:ea typeface="Noto Sans T Chinese"/>
              </a:rPr>
              <a:t>發現是因為led和lm35接地會干擾，</a:t>
            </a:r>
            <a:r>
              <a:rPr lang="en-US" sz="3399" dirty="0">
                <a:solidFill>
                  <a:srgbClr val="3C4743"/>
                </a:solidFill>
                <a:ea typeface="Noto Sans T Chinese"/>
              </a:rPr>
              <a:t>這次分開接修復這個問題</a:t>
            </a:r>
          </a:p>
        </p:txBody>
      </p:sp>
      <p:sp>
        <p:nvSpPr>
          <p:cNvPr id="14" name="文字方塊 13">
            <a:extLst>
              <a:ext uri="{FF2B5EF4-FFF2-40B4-BE49-F238E27FC236}">
                <a16:creationId xmlns:a16="http://schemas.microsoft.com/office/drawing/2014/main" id="{4F6116F1-B724-80AA-411D-DC66DD68D1A0}"/>
              </a:ext>
            </a:extLst>
          </p:cNvPr>
          <p:cNvSpPr txBox="1"/>
          <p:nvPr/>
        </p:nvSpPr>
        <p:spPr>
          <a:xfrm>
            <a:off x="17803059" y="9763780"/>
            <a:ext cx="533400" cy="523220"/>
          </a:xfrm>
          <a:prstGeom prst="rect">
            <a:avLst/>
          </a:prstGeom>
          <a:noFill/>
        </p:spPr>
        <p:txBody>
          <a:bodyPr wrap="square" rtlCol="0">
            <a:spAutoFit/>
          </a:bodyPr>
          <a:lstStyle/>
          <a:p>
            <a:r>
              <a:rPr lang="en-US" altLang="zh-TW" sz="2800" dirty="0"/>
              <a:t>7</a:t>
            </a:r>
            <a:endParaRPr lang="zh-TW" alt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grpSp>
        <p:nvGrpSpPr>
          <p:cNvPr id="2" name="Group 2"/>
          <p:cNvGrpSpPr/>
          <p:nvPr/>
        </p:nvGrpSpPr>
        <p:grpSpPr>
          <a:xfrm>
            <a:off x="-8700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EDAF"/>
            </a:solidFill>
          </p:spPr>
          <p:txBody>
            <a:bodyPr/>
            <a:lstStyle/>
            <a:p>
              <a:endParaRPr lang="zh-TW" altLang="en-US"/>
            </a:p>
          </p:txBody>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150"/>
                </a:lnSpc>
              </a:pPr>
              <a:endParaRPr/>
            </a:p>
          </p:txBody>
        </p:sp>
      </p:grpSp>
      <p:grpSp>
        <p:nvGrpSpPr>
          <p:cNvPr id="5" name="Group 5"/>
          <p:cNvGrpSpPr/>
          <p:nvPr/>
        </p:nvGrpSpPr>
        <p:grpSpPr>
          <a:xfrm>
            <a:off x="1455357" y="1685667"/>
            <a:ext cx="2436641" cy="1421374"/>
            <a:chOff x="0" y="0"/>
            <a:chExt cx="1393371" cy="812800"/>
          </a:xfrm>
        </p:grpSpPr>
        <p:sp>
          <p:nvSpPr>
            <p:cNvPr id="6" name="Freeform 6"/>
            <p:cNvSpPr/>
            <p:nvPr/>
          </p:nvSpPr>
          <p:spPr>
            <a:xfrm>
              <a:off x="0" y="0"/>
              <a:ext cx="1393371" cy="812800"/>
            </a:xfrm>
            <a:custGeom>
              <a:avLst/>
              <a:gdLst/>
              <a:ahLst/>
              <a:cxnLst/>
              <a:rect l="l" t="t" r="r" b="b"/>
              <a:pathLst>
                <a:path w="1393371" h="812800">
                  <a:moveTo>
                    <a:pt x="696686" y="0"/>
                  </a:moveTo>
                  <a:cubicBezTo>
                    <a:pt x="311917" y="0"/>
                    <a:pt x="0" y="181951"/>
                    <a:pt x="0" y="406400"/>
                  </a:cubicBezTo>
                  <a:cubicBezTo>
                    <a:pt x="0" y="630849"/>
                    <a:pt x="311917" y="812800"/>
                    <a:pt x="696686" y="812800"/>
                  </a:cubicBezTo>
                  <a:cubicBezTo>
                    <a:pt x="1081455" y="812800"/>
                    <a:pt x="1393371" y="630849"/>
                    <a:pt x="1393371" y="406400"/>
                  </a:cubicBezTo>
                  <a:cubicBezTo>
                    <a:pt x="1393371" y="181951"/>
                    <a:pt x="1081455" y="0"/>
                    <a:pt x="696686" y="0"/>
                  </a:cubicBezTo>
                  <a:close/>
                </a:path>
              </a:pathLst>
            </a:custGeom>
            <a:solidFill>
              <a:srgbClr val="919191"/>
            </a:solidFill>
          </p:spPr>
          <p:txBody>
            <a:bodyPr/>
            <a:lstStyle/>
            <a:p>
              <a:endParaRPr lang="zh-TW" altLang="en-US"/>
            </a:p>
          </p:txBody>
        </p:sp>
        <p:sp>
          <p:nvSpPr>
            <p:cNvPr id="7" name="TextBox 7"/>
            <p:cNvSpPr txBox="1"/>
            <p:nvPr/>
          </p:nvSpPr>
          <p:spPr>
            <a:xfrm>
              <a:off x="130629" y="47625"/>
              <a:ext cx="1132114" cy="688975"/>
            </a:xfrm>
            <a:prstGeom prst="rect">
              <a:avLst/>
            </a:prstGeom>
          </p:spPr>
          <p:txBody>
            <a:bodyPr lIns="50800" tIns="50800" rIns="50800" bIns="50800" rtlCol="0" anchor="ctr"/>
            <a:lstStyle/>
            <a:p>
              <a:pPr algn="ctr">
                <a:lnSpc>
                  <a:spcPts val="2799"/>
                </a:lnSpc>
                <a:spcBef>
                  <a:spcPct val="0"/>
                </a:spcBef>
              </a:pPr>
              <a:r>
                <a:rPr lang="en-US" sz="1999">
                  <a:solidFill>
                    <a:srgbClr val="000000"/>
                  </a:solidFill>
                  <a:ea typeface="Noto Sans T Chinese"/>
                </a:rPr>
                <a:t>開始</a:t>
              </a:r>
            </a:p>
          </p:txBody>
        </p:sp>
      </p:grpSp>
      <p:grpSp>
        <p:nvGrpSpPr>
          <p:cNvPr id="8" name="Group 8"/>
          <p:cNvGrpSpPr/>
          <p:nvPr/>
        </p:nvGrpSpPr>
        <p:grpSpPr>
          <a:xfrm>
            <a:off x="1455357" y="3477957"/>
            <a:ext cx="2436641" cy="1600782"/>
            <a:chOff x="0" y="0"/>
            <a:chExt cx="812800" cy="533979"/>
          </a:xfrm>
        </p:grpSpPr>
        <p:sp>
          <p:nvSpPr>
            <p:cNvPr id="9" name="Freeform 9"/>
            <p:cNvSpPr/>
            <p:nvPr/>
          </p:nvSpPr>
          <p:spPr>
            <a:xfrm>
              <a:off x="0" y="0"/>
              <a:ext cx="812800" cy="533979"/>
            </a:xfrm>
            <a:custGeom>
              <a:avLst/>
              <a:gdLst/>
              <a:ahLst/>
              <a:cxnLst/>
              <a:rect l="l" t="t" r="r" b="b"/>
              <a:pathLst>
                <a:path w="812800" h="533979">
                  <a:moveTo>
                    <a:pt x="0" y="0"/>
                  </a:moveTo>
                  <a:lnTo>
                    <a:pt x="812800" y="0"/>
                  </a:lnTo>
                  <a:lnTo>
                    <a:pt x="812800" y="533979"/>
                  </a:lnTo>
                  <a:lnTo>
                    <a:pt x="0" y="533979"/>
                  </a:lnTo>
                  <a:close/>
                </a:path>
              </a:pathLst>
            </a:custGeom>
            <a:solidFill>
              <a:srgbClr val="919191"/>
            </a:solidFill>
          </p:spPr>
          <p:txBody>
            <a:bodyPr/>
            <a:lstStyle/>
            <a:p>
              <a:endParaRPr lang="zh-TW" altLang="en-US"/>
            </a:p>
          </p:txBody>
        </p:sp>
        <p:sp>
          <p:nvSpPr>
            <p:cNvPr id="10" name="TextBox 10"/>
            <p:cNvSpPr txBox="1"/>
            <p:nvPr/>
          </p:nvSpPr>
          <p:spPr>
            <a:xfrm>
              <a:off x="0" y="-28575"/>
              <a:ext cx="812800" cy="562554"/>
            </a:xfrm>
            <a:prstGeom prst="rect">
              <a:avLst/>
            </a:prstGeom>
          </p:spPr>
          <p:txBody>
            <a:bodyPr lIns="50800" tIns="50800" rIns="50800" bIns="50800" rtlCol="0" anchor="ctr"/>
            <a:lstStyle/>
            <a:p>
              <a:pPr algn="ctr">
                <a:lnSpc>
                  <a:spcPts val="2799"/>
                </a:lnSpc>
              </a:pPr>
              <a:r>
                <a:rPr lang="en-US" sz="1999">
                  <a:solidFill>
                    <a:srgbClr val="000000"/>
                  </a:solidFill>
                  <a:latin typeface="Noto Sans T Chinese"/>
                  <a:ea typeface="Noto Sans T Chinese"/>
                </a:rPr>
                <a:t>初始化led,adc</a:t>
              </a:r>
            </a:p>
            <a:p>
              <a:pPr algn="ctr">
                <a:lnSpc>
                  <a:spcPts val="2799"/>
                </a:lnSpc>
                <a:spcBef>
                  <a:spcPct val="0"/>
                </a:spcBef>
              </a:pPr>
              <a:r>
                <a:rPr lang="en-US" sz="1999">
                  <a:solidFill>
                    <a:srgbClr val="000000"/>
                  </a:solidFill>
                  <a:latin typeface="Noto Sans T Chinese"/>
                  <a:ea typeface="Noto Sans T Chinese"/>
                </a:rPr>
                <a:t>timer,顯示器</a:t>
              </a:r>
            </a:p>
          </p:txBody>
        </p:sp>
      </p:grpSp>
      <p:grpSp>
        <p:nvGrpSpPr>
          <p:cNvPr id="11" name="Group 11"/>
          <p:cNvGrpSpPr/>
          <p:nvPr/>
        </p:nvGrpSpPr>
        <p:grpSpPr>
          <a:xfrm>
            <a:off x="1455357" y="5888194"/>
            <a:ext cx="2436641" cy="1600782"/>
            <a:chOff x="0" y="0"/>
            <a:chExt cx="812800" cy="533979"/>
          </a:xfrm>
        </p:grpSpPr>
        <p:sp>
          <p:nvSpPr>
            <p:cNvPr id="12" name="Freeform 12"/>
            <p:cNvSpPr/>
            <p:nvPr/>
          </p:nvSpPr>
          <p:spPr>
            <a:xfrm>
              <a:off x="0" y="0"/>
              <a:ext cx="812800" cy="533979"/>
            </a:xfrm>
            <a:custGeom>
              <a:avLst/>
              <a:gdLst/>
              <a:ahLst/>
              <a:cxnLst/>
              <a:rect l="l" t="t" r="r" b="b"/>
              <a:pathLst>
                <a:path w="812800" h="533979">
                  <a:moveTo>
                    <a:pt x="0" y="0"/>
                  </a:moveTo>
                  <a:lnTo>
                    <a:pt x="812800" y="0"/>
                  </a:lnTo>
                  <a:lnTo>
                    <a:pt x="812800" y="533979"/>
                  </a:lnTo>
                  <a:lnTo>
                    <a:pt x="0" y="533979"/>
                  </a:lnTo>
                  <a:close/>
                </a:path>
              </a:pathLst>
            </a:custGeom>
            <a:solidFill>
              <a:srgbClr val="919191"/>
            </a:solidFill>
          </p:spPr>
          <p:txBody>
            <a:bodyPr/>
            <a:lstStyle/>
            <a:p>
              <a:endParaRPr lang="zh-TW" altLang="en-US"/>
            </a:p>
          </p:txBody>
        </p:sp>
        <p:sp>
          <p:nvSpPr>
            <p:cNvPr id="13" name="TextBox 13"/>
            <p:cNvSpPr txBox="1"/>
            <p:nvPr/>
          </p:nvSpPr>
          <p:spPr>
            <a:xfrm>
              <a:off x="0" y="-28575"/>
              <a:ext cx="812800" cy="562554"/>
            </a:xfrm>
            <a:prstGeom prst="rect">
              <a:avLst/>
            </a:prstGeom>
          </p:spPr>
          <p:txBody>
            <a:bodyPr lIns="50800" tIns="50800" rIns="50800" bIns="50800" rtlCol="0" anchor="ctr"/>
            <a:lstStyle/>
            <a:p>
              <a:pPr algn="ctr">
                <a:lnSpc>
                  <a:spcPts val="2799"/>
                </a:lnSpc>
                <a:spcBef>
                  <a:spcPct val="0"/>
                </a:spcBef>
              </a:pPr>
              <a:r>
                <a:rPr lang="en-US" sz="1999">
                  <a:solidFill>
                    <a:srgbClr val="000000"/>
                  </a:solidFill>
                  <a:ea typeface="Noto Sans T Chinese"/>
                </a:rPr>
                <a:t>主迴圈</a:t>
              </a:r>
            </a:p>
          </p:txBody>
        </p:sp>
      </p:grpSp>
      <p:sp>
        <p:nvSpPr>
          <p:cNvPr id="14" name="AutoShape 14"/>
          <p:cNvSpPr/>
          <p:nvPr/>
        </p:nvSpPr>
        <p:spPr>
          <a:xfrm flipH="1">
            <a:off x="2673677" y="5078739"/>
            <a:ext cx="0" cy="809455"/>
          </a:xfrm>
          <a:prstGeom prst="line">
            <a:avLst/>
          </a:prstGeom>
          <a:ln w="47625" cap="flat">
            <a:solidFill>
              <a:srgbClr val="000000"/>
            </a:solidFill>
            <a:prstDash val="solid"/>
            <a:headEnd type="none" w="sm" len="sm"/>
            <a:tailEnd type="triangle" w="lg" len="med"/>
          </a:ln>
        </p:spPr>
        <p:txBody>
          <a:bodyPr/>
          <a:lstStyle/>
          <a:p>
            <a:endParaRPr lang="zh-TW" altLang="en-US"/>
          </a:p>
        </p:txBody>
      </p:sp>
      <p:sp>
        <p:nvSpPr>
          <p:cNvPr id="15" name="AutoShape 15"/>
          <p:cNvSpPr/>
          <p:nvPr/>
        </p:nvSpPr>
        <p:spPr>
          <a:xfrm>
            <a:off x="2673677" y="3107041"/>
            <a:ext cx="0" cy="370916"/>
          </a:xfrm>
          <a:prstGeom prst="line">
            <a:avLst/>
          </a:prstGeom>
          <a:ln w="47625" cap="flat">
            <a:solidFill>
              <a:srgbClr val="000000"/>
            </a:solidFill>
            <a:prstDash val="solid"/>
            <a:headEnd type="none" w="sm" len="sm"/>
            <a:tailEnd type="triangle" w="lg" len="med"/>
          </a:ln>
        </p:spPr>
        <p:txBody>
          <a:bodyPr/>
          <a:lstStyle/>
          <a:p>
            <a:endParaRPr lang="zh-TW" altLang="en-US"/>
          </a:p>
        </p:txBody>
      </p:sp>
      <p:grpSp>
        <p:nvGrpSpPr>
          <p:cNvPr id="16" name="Group 16"/>
          <p:cNvGrpSpPr/>
          <p:nvPr/>
        </p:nvGrpSpPr>
        <p:grpSpPr>
          <a:xfrm>
            <a:off x="9138942" y="2860722"/>
            <a:ext cx="1536660" cy="1294087"/>
            <a:chOff x="0" y="0"/>
            <a:chExt cx="495368" cy="417171"/>
          </a:xfrm>
        </p:grpSpPr>
        <p:sp>
          <p:nvSpPr>
            <p:cNvPr id="17" name="Freeform 17"/>
            <p:cNvSpPr/>
            <p:nvPr/>
          </p:nvSpPr>
          <p:spPr>
            <a:xfrm>
              <a:off x="0" y="0"/>
              <a:ext cx="495368" cy="417171"/>
            </a:xfrm>
            <a:custGeom>
              <a:avLst/>
              <a:gdLst/>
              <a:ahLst/>
              <a:cxnLst/>
              <a:rect l="l" t="t" r="r" b="b"/>
              <a:pathLst>
                <a:path w="495368" h="417171">
                  <a:moveTo>
                    <a:pt x="247684" y="0"/>
                  </a:moveTo>
                  <a:lnTo>
                    <a:pt x="495368" y="208585"/>
                  </a:lnTo>
                  <a:lnTo>
                    <a:pt x="247684" y="417171"/>
                  </a:lnTo>
                  <a:lnTo>
                    <a:pt x="0" y="208585"/>
                  </a:lnTo>
                  <a:lnTo>
                    <a:pt x="247684" y="0"/>
                  </a:lnTo>
                  <a:close/>
                </a:path>
              </a:pathLst>
            </a:custGeom>
            <a:solidFill>
              <a:srgbClr val="919191"/>
            </a:solidFill>
          </p:spPr>
          <p:txBody>
            <a:bodyPr/>
            <a:lstStyle/>
            <a:p>
              <a:endParaRPr lang="zh-TW" altLang="en-US"/>
            </a:p>
          </p:txBody>
        </p:sp>
        <p:sp>
          <p:nvSpPr>
            <p:cNvPr id="18" name="TextBox 18"/>
            <p:cNvSpPr txBox="1"/>
            <p:nvPr/>
          </p:nvSpPr>
          <p:spPr>
            <a:xfrm>
              <a:off x="85141" y="52651"/>
              <a:ext cx="325085" cy="292818"/>
            </a:xfrm>
            <a:prstGeom prst="rect">
              <a:avLst/>
            </a:prstGeom>
          </p:spPr>
          <p:txBody>
            <a:bodyPr lIns="50800" tIns="50800" rIns="50800" bIns="50800" rtlCol="0" anchor="ctr"/>
            <a:lstStyle/>
            <a:p>
              <a:pPr algn="ctr">
                <a:lnSpc>
                  <a:spcPts val="1959"/>
                </a:lnSpc>
              </a:pPr>
              <a:r>
                <a:rPr lang="en-US" sz="1399" dirty="0" err="1">
                  <a:solidFill>
                    <a:srgbClr val="000000"/>
                  </a:solidFill>
                  <a:latin typeface="Noto Sans T Chinese"/>
                  <a:ea typeface="Noto Sans T Chinese"/>
                </a:rPr>
                <a:t>溫度</a:t>
              </a:r>
              <a:r>
                <a:rPr lang="en-US" sz="1399" dirty="0">
                  <a:solidFill>
                    <a:srgbClr val="000000"/>
                  </a:solidFill>
                  <a:latin typeface="Noto Sans T Chinese"/>
                  <a:ea typeface="Noto Sans T Chinese"/>
                </a:rPr>
                <a:t>&lt;30</a:t>
              </a:r>
            </a:p>
          </p:txBody>
        </p:sp>
      </p:grpSp>
      <p:grpSp>
        <p:nvGrpSpPr>
          <p:cNvPr id="19" name="Group 19"/>
          <p:cNvGrpSpPr/>
          <p:nvPr/>
        </p:nvGrpSpPr>
        <p:grpSpPr>
          <a:xfrm>
            <a:off x="11497852" y="2873942"/>
            <a:ext cx="1977582" cy="1229548"/>
            <a:chOff x="0" y="0"/>
            <a:chExt cx="812800" cy="505353"/>
          </a:xfrm>
        </p:grpSpPr>
        <p:sp>
          <p:nvSpPr>
            <p:cNvPr id="20" name="Freeform 20"/>
            <p:cNvSpPr/>
            <p:nvPr/>
          </p:nvSpPr>
          <p:spPr>
            <a:xfrm>
              <a:off x="0" y="0"/>
              <a:ext cx="812800" cy="505353"/>
            </a:xfrm>
            <a:custGeom>
              <a:avLst/>
              <a:gdLst/>
              <a:ahLst/>
              <a:cxnLst/>
              <a:rect l="l" t="t" r="r" b="b"/>
              <a:pathLst>
                <a:path w="812800" h="505353">
                  <a:moveTo>
                    <a:pt x="0" y="0"/>
                  </a:moveTo>
                  <a:lnTo>
                    <a:pt x="812800" y="0"/>
                  </a:lnTo>
                  <a:lnTo>
                    <a:pt x="812800" y="505353"/>
                  </a:lnTo>
                  <a:lnTo>
                    <a:pt x="0" y="505353"/>
                  </a:lnTo>
                  <a:close/>
                </a:path>
              </a:pathLst>
            </a:custGeom>
            <a:solidFill>
              <a:srgbClr val="919191"/>
            </a:solidFill>
          </p:spPr>
          <p:txBody>
            <a:bodyPr/>
            <a:lstStyle/>
            <a:p>
              <a:endParaRPr lang="zh-TW" altLang="en-US"/>
            </a:p>
          </p:txBody>
        </p:sp>
        <p:sp>
          <p:nvSpPr>
            <p:cNvPr id="21" name="TextBox 21"/>
            <p:cNvSpPr txBox="1"/>
            <p:nvPr/>
          </p:nvSpPr>
          <p:spPr>
            <a:xfrm>
              <a:off x="0" y="-28575"/>
              <a:ext cx="812800" cy="533928"/>
            </a:xfrm>
            <a:prstGeom prst="rect">
              <a:avLst/>
            </a:prstGeom>
          </p:spPr>
          <p:txBody>
            <a:bodyPr lIns="50800" tIns="50800" rIns="50800" bIns="50800" rtlCol="0" anchor="ctr"/>
            <a:lstStyle/>
            <a:p>
              <a:pPr algn="ctr">
                <a:lnSpc>
                  <a:spcPts val="2799"/>
                </a:lnSpc>
              </a:pPr>
              <a:r>
                <a:rPr lang="en-US" sz="1999">
                  <a:solidFill>
                    <a:srgbClr val="000000"/>
                  </a:solidFill>
                  <a:latin typeface="Noto Sans T Chinese"/>
                  <a:ea typeface="Noto Sans T Chinese"/>
                </a:rPr>
                <a:t>亮1個燈泡</a:t>
              </a:r>
            </a:p>
          </p:txBody>
        </p:sp>
      </p:grpSp>
      <p:sp>
        <p:nvSpPr>
          <p:cNvPr id="22" name="AutoShape 22"/>
          <p:cNvSpPr/>
          <p:nvPr/>
        </p:nvSpPr>
        <p:spPr>
          <a:xfrm flipV="1">
            <a:off x="10675602" y="3488716"/>
            <a:ext cx="822250" cy="19050"/>
          </a:xfrm>
          <a:prstGeom prst="line">
            <a:avLst/>
          </a:prstGeom>
          <a:ln w="38100" cap="flat">
            <a:solidFill>
              <a:srgbClr val="000000"/>
            </a:solidFill>
            <a:prstDash val="solid"/>
            <a:headEnd type="none" w="sm" len="sm"/>
            <a:tailEnd type="triangle" w="lg" len="med"/>
          </a:ln>
        </p:spPr>
        <p:txBody>
          <a:bodyPr/>
          <a:lstStyle/>
          <a:p>
            <a:endParaRPr lang="zh-TW" altLang="en-US"/>
          </a:p>
        </p:txBody>
      </p:sp>
      <p:grpSp>
        <p:nvGrpSpPr>
          <p:cNvPr id="23" name="Group 23"/>
          <p:cNvGrpSpPr/>
          <p:nvPr/>
        </p:nvGrpSpPr>
        <p:grpSpPr>
          <a:xfrm>
            <a:off x="9138942" y="4373885"/>
            <a:ext cx="1536660" cy="1294087"/>
            <a:chOff x="0" y="0"/>
            <a:chExt cx="495368" cy="417171"/>
          </a:xfrm>
        </p:grpSpPr>
        <p:sp>
          <p:nvSpPr>
            <p:cNvPr id="24" name="Freeform 24"/>
            <p:cNvSpPr/>
            <p:nvPr/>
          </p:nvSpPr>
          <p:spPr>
            <a:xfrm>
              <a:off x="0" y="0"/>
              <a:ext cx="495368" cy="417171"/>
            </a:xfrm>
            <a:custGeom>
              <a:avLst/>
              <a:gdLst/>
              <a:ahLst/>
              <a:cxnLst/>
              <a:rect l="l" t="t" r="r" b="b"/>
              <a:pathLst>
                <a:path w="495368" h="417171">
                  <a:moveTo>
                    <a:pt x="247684" y="0"/>
                  </a:moveTo>
                  <a:lnTo>
                    <a:pt x="495368" y="208585"/>
                  </a:lnTo>
                  <a:lnTo>
                    <a:pt x="247684" y="417171"/>
                  </a:lnTo>
                  <a:lnTo>
                    <a:pt x="0" y="208585"/>
                  </a:lnTo>
                  <a:lnTo>
                    <a:pt x="247684" y="0"/>
                  </a:lnTo>
                  <a:close/>
                </a:path>
              </a:pathLst>
            </a:custGeom>
            <a:solidFill>
              <a:srgbClr val="919191"/>
            </a:solidFill>
          </p:spPr>
          <p:txBody>
            <a:bodyPr/>
            <a:lstStyle/>
            <a:p>
              <a:endParaRPr lang="zh-TW" altLang="en-US"/>
            </a:p>
          </p:txBody>
        </p:sp>
        <p:sp>
          <p:nvSpPr>
            <p:cNvPr id="25" name="TextBox 25"/>
            <p:cNvSpPr txBox="1"/>
            <p:nvPr/>
          </p:nvSpPr>
          <p:spPr>
            <a:xfrm>
              <a:off x="85141" y="52651"/>
              <a:ext cx="325085" cy="292818"/>
            </a:xfrm>
            <a:prstGeom prst="rect">
              <a:avLst/>
            </a:prstGeom>
          </p:spPr>
          <p:txBody>
            <a:bodyPr lIns="50800" tIns="50800" rIns="50800" bIns="50800" rtlCol="0" anchor="ctr"/>
            <a:lstStyle/>
            <a:p>
              <a:pPr algn="ctr">
                <a:lnSpc>
                  <a:spcPts val="1959"/>
                </a:lnSpc>
              </a:pPr>
              <a:r>
                <a:rPr lang="en-US" sz="1399" dirty="0">
                  <a:solidFill>
                    <a:srgbClr val="000000"/>
                  </a:solidFill>
                  <a:latin typeface="Noto Sans T Chinese"/>
                  <a:ea typeface="Noto Sans T Chinese"/>
                </a:rPr>
                <a:t>溫度30~50</a:t>
              </a:r>
            </a:p>
          </p:txBody>
        </p:sp>
      </p:grpSp>
      <p:sp>
        <p:nvSpPr>
          <p:cNvPr id="26" name="AutoShape 26"/>
          <p:cNvSpPr/>
          <p:nvPr/>
        </p:nvSpPr>
        <p:spPr>
          <a:xfrm>
            <a:off x="10675602" y="5020928"/>
            <a:ext cx="822250" cy="0"/>
          </a:xfrm>
          <a:prstGeom prst="line">
            <a:avLst/>
          </a:prstGeom>
          <a:ln w="38100" cap="flat">
            <a:solidFill>
              <a:srgbClr val="000000"/>
            </a:solidFill>
            <a:prstDash val="solid"/>
            <a:headEnd type="none" w="sm" len="sm"/>
            <a:tailEnd type="triangle" w="lg" len="med"/>
          </a:ln>
        </p:spPr>
        <p:txBody>
          <a:bodyPr/>
          <a:lstStyle/>
          <a:p>
            <a:endParaRPr lang="zh-TW" altLang="en-US"/>
          </a:p>
        </p:txBody>
      </p:sp>
      <p:grpSp>
        <p:nvGrpSpPr>
          <p:cNvPr id="27" name="Group 27"/>
          <p:cNvGrpSpPr/>
          <p:nvPr/>
        </p:nvGrpSpPr>
        <p:grpSpPr>
          <a:xfrm>
            <a:off x="9138942" y="5887047"/>
            <a:ext cx="1536660" cy="1355610"/>
            <a:chOff x="0" y="0"/>
            <a:chExt cx="495368" cy="437004"/>
          </a:xfrm>
        </p:grpSpPr>
        <p:sp>
          <p:nvSpPr>
            <p:cNvPr id="28" name="Freeform 28"/>
            <p:cNvSpPr/>
            <p:nvPr/>
          </p:nvSpPr>
          <p:spPr>
            <a:xfrm>
              <a:off x="0" y="0"/>
              <a:ext cx="495368" cy="437004"/>
            </a:xfrm>
            <a:custGeom>
              <a:avLst/>
              <a:gdLst/>
              <a:ahLst/>
              <a:cxnLst/>
              <a:rect l="l" t="t" r="r" b="b"/>
              <a:pathLst>
                <a:path w="495368" h="437004">
                  <a:moveTo>
                    <a:pt x="247684" y="0"/>
                  </a:moveTo>
                  <a:lnTo>
                    <a:pt x="495368" y="218502"/>
                  </a:lnTo>
                  <a:lnTo>
                    <a:pt x="247684" y="437004"/>
                  </a:lnTo>
                  <a:lnTo>
                    <a:pt x="0" y="218502"/>
                  </a:lnTo>
                  <a:lnTo>
                    <a:pt x="247684" y="0"/>
                  </a:lnTo>
                  <a:close/>
                </a:path>
              </a:pathLst>
            </a:custGeom>
            <a:solidFill>
              <a:srgbClr val="919191"/>
            </a:solidFill>
          </p:spPr>
          <p:txBody>
            <a:bodyPr/>
            <a:lstStyle/>
            <a:p>
              <a:endParaRPr lang="zh-TW" altLang="en-US"/>
            </a:p>
          </p:txBody>
        </p:sp>
        <p:sp>
          <p:nvSpPr>
            <p:cNvPr id="29" name="TextBox 29"/>
            <p:cNvSpPr txBox="1"/>
            <p:nvPr/>
          </p:nvSpPr>
          <p:spPr>
            <a:xfrm>
              <a:off x="85141" y="56060"/>
              <a:ext cx="325085" cy="305834"/>
            </a:xfrm>
            <a:prstGeom prst="rect">
              <a:avLst/>
            </a:prstGeom>
          </p:spPr>
          <p:txBody>
            <a:bodyPr lIns="50800" tIns="50800" rIns="50800" bIns="50800" rtlCol="0" anchor="ctr"/>
            <a:lstStyle/>
            <a:p>
              <a:pPr algn="ctr">
                <a:lnSpc>
                  <a:spcPts val="2099"/>
                </a:lnSpc>
              </a:pPr>
              <a:r>
                <a:rPr lang="en-US" sz="1499" dirty="0">
                  <a:solidFill>
                    <a:srgbClr val="000000"/>
                  </a:solidFill>
                  <a:latin typeface="Noto Sans T Chinese"/>
                  <a:ea typeface="Noto Sans T Chinese"/>
                </a:rPr>
                <a:t>溫度50~70</a:t>
              </a:r>
            </a:p>
          </p:txBody>
        </p:sp>
      </p:grpSp>
      <p:sp>
        <p:nvSpPr>
          <p:cNvPr id="30" name="AutoShape 30"/>
          <p:cNvSpPr/>
          <p:nvPr/>
        </p:nvSpPr>
        <p:spPr>
          <a:xfrm>
            <a:off x="10675602" y="6564852"/>
            <a:ext cx="822250" cy="0"/>
          </a:xfrm>
          <a:prstGeom prst="line">
            <a:avLst/>
          </a:prstGeom>
          <a:ln w="38100" cap="flat">
            <a:solidFill>
              <a:srgbClr val="000000"/>
            </a:solidFill>
            <a:prstDash val="solid"/>
            <a:headEnd type="none" w="sm" len="sm"/>
            <a:tailEnd type="triangle" w="lg" len="med"/>
          </a:ln>
        </p:spPr>
        <p:txBody>
          <a:bodyPr/>
          <a:lstStyle/>
          <a:p>
            <a:endParaRPr lang="zh-TW" altLang="en-US"/>
          </a:p>
        </p:txBody>
      </p:sp>
      <p:grpSp>
        <p:nvGrpSpPr>
          <p:cNvPr id="31" name="Group 31"/>
          <p:cNvGrpSpPr/>
          <p:nvPr/>
        </p:nvGrpSpPr>
        <p:grpSpPr>
          <a:xfrm>
            <a:off x="9138942" y="7461707"/>
            <a:ext cx="1536660" cy="1357801"/>
            <a:chOff x="0" y="0"/>
            <a:chExt cx="495368" cy="437710"/>
          </a:xfrm>
        </p:grpSpPr>
        <p:sp>
          <p:nvSpPr>
            <p:cNvPr id="32" name="Freeform 32"/>
            <p:cNvSpPr/>
            <p:nvPr/>
          </p:nvSpPr>
          <p:spPr>
            <a:xfrm>
              <a:off x="0" y="0"/>
              <a:ext cx="495368" cy="437710"/>
            </a:xfrm>
            <a:custGeom>
              <a:avLst/>
              <a:gdLst/>
              <a:ahLst/>
              <a:cxnLst/>
              <a:rect l="l" t="t" r="r" b="b"/>
              <a:pathLst>
                <a:path w="495368" h="437710">
                  <a:moveTo>
                    <a:pt x="247684" y="0"/>
                  </a:moveTo>
                  <a:lnTo>
                    <a:pt x="495368" y="218855"/>
                  </a:lnTo>
                  <a:lnTo>
                    <a:pt x="247684" y="437710"/>
                  </a:lnTo>
                  <a:lnTo>
                    <a:pt x="0" y="218855"/>
                  </a:lnTo>
                  <a:lnTo>
                    <a:pt x="247684" y="0"/>
                  </a:lnTo>
                  <a:close/>
                </a:path>
              </a:pathLst>
            </a:custGeom>
            <a:solidFill>
              <a:srgbClr val="919191"/>
            </a:solidFill>
          </p:spPr>
          <p:txBody>
            <a:bodyPr/>
            <a:lstStyle/>
            <a:p>
              <a:endParaRPr lang="zh-TW" altLang="en-US"/>
            </a:p>
          </p:txBody>
        </p:sp>
        <p:sp>
          <p:nvSpPr>
            <p:cNvPr id="33" name="TextBox 33"/>
            <p:cNvSpPr txBox="1"/>
            <p:nvPr/>
          </p:nvSpPr>
          <p:spPr>
            <a:xfrm>
              <a:off x="85141" y="56181"/>
              <a:ext cx="325085" cy="306297"/>
            </a:xfrm>
            <a:prstGeom prst="rect">
              <a:avLst/>
            </a:prstGeom>
          </p:spPr>
          <p:txBody>
            <a:bodyPr lIns="50800" tIns="50800" rIns="50800" bIns="50800" rtlCol="0" anchor="ctr"/>
            <a:lstStyle/>
            <a:p>
              <a:pPr algn="ctr">
                <a:lnSpc>
                  <a:spcPts val="2099"/>
                </a:lnSpc>
              </a:pPr>
              <a:r>
                <a:rPr lang="en-US" sz="1499" dirty="0" err="1">
                  <a:solidFill>
                    <a:srgbClr val="000000"/>
                  </a:solidFill>
                  <a:latin typeface="Noto Sans T Chinese"/>
                  <a:ea typeface="Noto Sans T Chinese"/>
                </a:rPr>
                <a:t>溫度</a:t>
              </a:r>
              <a:r>
                <a:rPr lang="en-US" sz="1499" dirty="0">
                  <a:solidFill>
                    <a:srgbClr val="000000"/>
                  </a:solidFill>
                  <a:latin typeface="Noto Sans T Chinese"/>
                  <a:ea typeface="Noto Sans T Chinese"/>
                </a:rPr>
                <a:t>&gt;70</a:t>
              </a:r>
            </a:p>
          </p:txBody>
        </p:sp>
      </p:grpSp>
      <p:sp>
        <p:nvSpPr>
          <p:cNvPr id="34" name="AutoShape 34"/>
          <p:cNvSpPr/>
          <p:nvPr/>
        </p:nvSpPr>
        <p:spPr>
          <a:xfrm>
            <a:off x="10675602" y="8140608"/>
            <a:ext cx="822250" cy="0"/>
          </a:xfrm>
          <a:prstGeom prst="line">
            <a:avLst/>
          </a:prstGeom>
          <a:ln w="38100" cap="flat">
            <a:solidFill>
              <a:srgbClr val="000000"/>
            </a:solidFill>
            <a:prstDash val="solid"/>
            <a:headEnd type="none" w="sm" len="sm"/>
            <a:tailEnd type="triangle" w="lg" len="med"/>
          </a:ln>
        </p:spPr>
        <p:txBody>
          <a:bodyPr/>
          <a:lstStyle/>
          <a:p>
            <a:endParaRPr lang="zh-TW" altLang="en-US"/>
          </a:p>
        </p:txBody>
      </p:sp>
      <p:sp>
        <p:nvSpPr>
          <p:cNvPr id="35" name="AutoShape 35"/>
          <p:cNvSpPr/>
          <p:nvPr/>
        </p:nvSpPr>
        <p:spPr>
          <a:xfrm>
            <a:off x="9907272" y="4154810"/>
            <a:ext cx="0" cy="219075"/>
          </a:xfrm>
          <a:prstGeom prst="line">
            <a:avLst/>
          </a:prstGeom>
          <a:ln w="38100" cap="flat">
            <a:solidFill>
              <a:srgbClr val="000000"/>
            </a:solidFill>
            <a:prstDash val="solid"/>
            <a:headEnd type="none" w="sm" len="sm"/>
            <a:tailEnd type="triangle" w="lg" len="med"/>
          </a:ln>
        </p:spPr>
        <p:txBody>
          <a:bodyPr/>
          <a:lstStyle/>
          <a:p>
            <a:endParaRPr lang="zh-TW" altLang="en-US"/>
          </a:p>
        </p:txBody>
      </p:sp>
      <p:sp>
        <p:nvSpPr>
          <p:cNvPr id="36" name="AutoShape 36"/>
          <p:cNvSpPr/>
          <p:nvPr/>
        </p:nvSpPr>
        <p:spPr>
          <a:xfrm>
            <a:off x="9907272" y="5667972"/>
            <a:ext cx="0" cy="219075"/>
          </a:xfrm>
          <a:prstGeom prst="line">
            <a:avLst/>
          </a:prstGeom>
          <a:ln w="38100" cap="flat">
            <a:solidFill>
              <a:srgbClr val="000000"/>
            </a:solidFill>
            <a:prstDash val="solid"/>
            <a:headEnd type="none" w="sm" len="sm"/>
            <a:tailEnd type="triangle" w="lg" len="med"/>
          </a:ln>
        </p:spPr>
        <p:txBody>
          <a:bodyPr/>
          <a:lstStyle/>
          <a:p>
            <a:endParaRPr lang="zh-TW" altLang="en-US"/>
          </a:p>
        </p:txBody>
      </p:sp>
      <p:sp>
        <p:nvSpPr>
          <p:cNvPr id="37" name="AutoShape 37"/>
          <p:cNvSpPr/>
          <p:nvPr/>
        </p:nvSpPr>
        <p:spPr>
          <a:xfrm>
            <a:off x="9907272" y="7242657"/>
            <a:ext cx="0" cy="219050"/>
          </a:xfrm>
          <a:prstGeom prst="line">
            <a:avLst/>
          </a:prstGeom>
          <a:ln w="38100" cap="flat">
            <a:solidFill>
              <a:srgbClr val="000000"/>
            </a:solidFill>
            <a:prstDash val="solid"/>
            <a:headEnd type="none" w="sm" len="sm"/>
            <a:tailEnd type="triangle" w="lg" len="med"/>
          </a:ln>
        </p:spPr>
        <p:txBody>
          <a:bodyPr/>
          <a:lstStyle/>
          <a:p>
            <a:endParaRPr lang="zh-TW" altLang="en-US"/>
          </a:p>
        </p:txBody>
      </p:sp>
      <p:sp>
        <p:nvSpPr>
          <p:cNvPr id="38" name="AutoShape 38"/>
          <p:cNvSpPr/>
          <p:nvPr/>
        </p:nvSpPr>
        <p:spPr>
          <a:xfrm>
            <a:off x="13475435" y="3488716"/>
            <a:ext cx="822250" cy="0"/>
          </a:xfrm>
          <a:prstGeom prst="line">
            <a:avLst/>
          </a:prstGeom>
          <a:ln w="38100" cap="flat">
            <a:solidFill>
              <a:srgbClr val="000000"/>
            </a:solidFill>
            <a:prstDash val="solid"/>
            <a:headEnd type="none" w="sm" len="sm"/>
            <a:tailEnd type="triangle" w="lg" len="med"/>
          </a:ln>
        </p:spPr>
        <p:txBody>
          <a:bodyPr/>
          <a:lstStyle/>
          <a:p>
            <a:endParaRPr lang="zh-TW" altLang="en-US"/>
          </a:p>
        </p:txBody>
      </p:sp>
      <p:sp>
        <p:nvSpPr>
          <p:cNvPr id="39" name="AutoShape 39"/>
          <p:cNvSpPr/>
          <p:nvPr/>
        </p:nvSpPr>
        <p:spPr>
          <a:xfrm>
            <a:off x="13475435" y="5039978"/>
            <a:ext cx="822250" cy="0"/>
          </a:xfrm>
          <a:prstGeom prst="line">
            <a:avLst/>
          </a:prstGeom>
          <a:ln w="38100" cap="flat">
            <a:solidFill>
              <a:srgbClr val="000000"/>
            </a:solidFill>
            <a:prstDash val="solid"/>
            <a:headEnd type="none" w="sm" len="sm"/>
            <a:tailEnd type="triangle" w="lg" len="med"/>
          </a:ln>
        </p:spPr>
        <p:txBody>
          <a:bodyPr/>
          <a:lstStyle/>
          <a:p>
            <a:endParaRPr lang="zh-TW" altLang="en-US"/>
          </a:p>
        </p:txBody>
      </p:sp>
      <p:sp>
        <p:nvSpPr>
          <p:cNvPr id="40" name="AutoShape 40"/>
          <p:cNvSpPr/>
          <p:nvPr/>
        </p:nvSpPr>
        <p:spPr>
          <a:xfrm>
            <a:off x="13475435" y="6583902"/>
            <a:ext cx="822250" cy="0"/>
          </a:xfrm>
          <a:prstGeom prst="line">
            <a:avLst/>
          </a:prstGeom>
          <a:ln w="38100" cap="flat">
            <a:solidFill>
              <a:srgbClr val="000000"/>
            </a:solidFill>
            <a:prstDash val="solid"/>
            <a:headEnd type="none" w="sm" len="sm"/>
            <a:tailEnd type="triangle" w="lg" len="med"/>
          </a:ln>
        </p:spPr>
        <p:txBody>
          <a:bodyPr/>
          <a:lstStyle/>
          <a:p>
            <a:endParaRPr lang="zh-TW" altLang="en-US"/>
          </a:p>
        </p:txBody>
      </p:sp>
      <p:sp>
        <p:nvSpPr>
          <p:cNvPr id="41" name="AutoShape 41"/>
          <p:cNvSpPr/>
          <p:nvPr/>
        </p:nvSpPr>
        <p:spPr>
          <a:xfrm>
            <a:off x="13475435" y="8159658"/>
            <a:ext cx="822250" cy="0"/>
          </a:xfrm>
          <a:prstGeom prst="line">
            <a:avLst/>
          </a:prstGeom>
          <a:ln w="38100" cap="flat">
            <a:solidFill>
              <a:srgbClr val="000000"/>
            </a:solidFill>
            <a:prstDash val="solid"/>
            <a:headEnd type="none" w="sm" len="sm"/>
            <a:tailEnd type="triangle" w="lg" len="med"/>
          </a:ln>
        </p:spPr>
        <p:txBody>
          <a:bodyPr/>
          <a:lstStyle/>
          <a:p>
            <a:endParaRPr lang="zh-TW" altLang="en-US"/>
          </a:p>
        </p:txBody>
      </p:sp>
      <p:sp>
        <p:nvSpPr>
          <p:cNvPr id="42" name="AutoShape 42"/>
          <p:cNvSpPr/>
          <p:nvPr/>
        </p:nvSpPr>
        <p:spPr>
          <a:xfrm>
            <a:off x="14297685" y="3488716"/>
            <a:ext cx="0" cy="5683832"/>
          </a:xfrm>
          <a:prstGeom prst="line">
            <a:avLst/>
          </a:prstGeom>
          <a:ln w="38100" cap="flat">
            <a:solidFill>
              <a:srgbClr val="000000"/>
            </a:solidFill>
            <a:prstDash val="solid"/>
            <a:headEnd type="none" w="sm" len="sm"/>
            <a:tailEnd type="arrow" w="med" len="sm"/>
          </a:ln>
        </p:spPr>
        <p:txBody>
          <a:bodyPr/>
          <a:lstStyle/>
          <a:p>
            <a:endParaRPr lang="zh-TW" altLang="en-US"/>
          </a:p>
        </p:txBody>
      </p:sp>
      <p:grpSp>
        <p:nvGrpSpPr>
          <p:cNvPr id="43" name="Group 43"/>
          <p:cNvGrpSpPr/>
          <p:nvPr/>
        </p:nvGrpSpPr>
        <p:grpSpPr>
          <a:xfrm>
            <a:off x="13260216" y="9188545"/>
            <a:ext cx="2074939" cy="849245"/>
            <a:chOff x="0" y="0"/>
            <a:chExt cx="546486" cy="223669"/>
          </a:xfrm>
        </p:grpSpPr>
        <p:sp>
          <p:nvSpPr>
            <p:cNvPr id="44" name="Freeform 44"/>
            <p:cNvSpPr/>
            <p:nvPr/>
          </p:nvSpPr>
          <p:spPr>
            <a:xfrm>
              <a:off x="0" y="0"/>
              <a:ext cx="546486" cy="223669"/>
            </a:xfrm>
            <a:custGeom>
              <a:avLst/>
              <a:gdLst/>
              <a:ahLst/>
              <a:cxnLst/>
              <a:rect l="l" t="t" r="r" b="b"/>
              <a:pathLst>
                <a:path w="546486" h="223669">
                  <a:moveTo>
                    <a:pt x="111835" y="0"/>
                  </a:moveTo>
                  <a:lnTo>
                    <a:pt x="434651" y="0"/>
                  </a:lnTo>
                  <a:cubicBezTo>
                    <a:pt x="464312" y="0"/>
                    <a:pt x="492757" y="11783"/>
                    <a:pt x="513730" y="32756"/>
                  </a:cubicBezTo>
                  <a:cubicBezTo>
                    <a:pt x="534703" y="53729"/>
                    <a:pt x="546486" y="82174"/>
                    <a:pt x="546486" y="111835"/>
                  </a:cubicBezTo>
                  <a:lnTo>
                    <a:pt x="546486" y="111835"/>
                  </a:lnTo>
                  <a:cubicBezTo>
                    <a:pt x="546486" y="141495"/>
                    <a:pt x="534703" y="169941"/>
                    <a:pt x="513730" y="190914"/>
                  </a:cubicBezTo>
                  <a:cubicBezTo>
                    <a:pt x="492757" y="211887"/>
                    <a:pt x="464312" y="223669"/>
                    <a:pt x="434651" y="223669"/>
                  </a:cubicBezTo>
                  <a:lnTo>
                    <a:pt x="111835" y="223669"/>
                  </a:lnTo>
                  <a:cubicBezTo>
                    <a:pt x="82174" y="223669"/>
                    <a:pt x="53729" y="211887"/>
                    <a:pt x="32756" y="190914"/>
                  </a:cubicBezTo>
                  <a:cubicBezTo>
                    <a:pt x="11783" y="169941"/>
                    <a:pt x="0" y="141495"/>
                    <a:pt x="0" y="111835"/>
                  </a:cubicBezTo>
                  <a:lnTo>
                    <a:pt x="0" y="111835"/>
                  </a:lnTo>
                  <a:cubicBezTo>
                    <a:pt x="0" y="82174"/>
                    <a:pt x="11783" y="53729"/>
                    <a:pt x="32756" y="32756"/>
                  </a:cubicBezTo>
                  <a:cubicBezTo>
                    <a:pt x="53729" y="11783"/>
                    <a:pt x="82174" y="0"/>
                    <a:pt x="111835" y="0"/>
                  </a:cubicBezTo>
                  <a:close/>
                </a:path>
              </a:pathLst>
            </a:custGeom>
            <a:solidFill>
              <a:srgbClr val="919191"/>
            </a:solidFill>
          </p:spPr>
          <p:txBody>
            <a:bodyPr/>
            <a:lstStyle/>
            <a:p>
              <a:endParaRPr lang="zh-TW" altLang="en-US"/>
            </a:p>
          </p:txBody>
        </p:sp>
        <p:sp>
          <p:nvSpPr>
            <p:cNvPr id="45" name="TextBox 45"/>
            <p:cNvSpPr txBox="1"/>
            <p:nvPr/>
          </p:nvSpPr>
          <p:spPr>
            <a:xfrm>
              <a:off x="0" y="-28575"/>
              <a:ext cx="546486" cy="252244"/>
            </a:xfrm>
            <a:prstGeom prst="rect">
              <a:avLst/>
            </a:prstGeom>
          </p:spPr>
          <p:txBody>
            <a:bodyPr lIns="50800" tIns="50800" rIns="50800" bIns="50800" rtlCol="0" anchor="ctr"/>
            <a:lstStyle/>
            <a:p>
              <a:pPr algn="ctr">
                <a:lnSpc>
                  <a:spcPts val="2799"/>
                </a:lnSpc>
              </a:pPr>
              <a:r>
                <a:rPr lang="en-US" sz="1999">
                  <a:solidFill>
                    <a:srgbClr val="000000"/>
                  </a:solidFill>
                  <a:ea typeface="Noto Sans T Chinese"/>
                </a:rPr>
                <a:t>返回主迴圈</a:t>
              </a:r>
            </a:p>
          </p:txBody>
        </p:sp>
      </p:grpSp>
      <p:grpSp>
        <p:nvGrpSpPr>
          <p:cNvPr id="46" name="Group 46"/>
          <p:cNvGrpSpPr/>
          <p:nvPr/>
        </p:nvGrpSpPr>
        <p:grpSpPr>
          <a:xfrm>
            <a:off x="9057000" y="470265"/>
            <a:ext cx="1700544" cy="850272"/>
            <a:chOff x="0" y="0"/>
            <a:chExt cx="812800" cy="406400"/>
          </a:xfrm>
        </p:grpSpPr>
        <p:sp>
          <p:nvSpPr>
            <p:cNvPr id="47" name="Freeform 4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919191"/>
            </a:solidFill>
          </p:spPr>
          <p:txBody>
            <a:bodyPr/>
            <a:lstStyle/>
            <a:p>
              <a:endParaRPr lang="zh-TW" altLang="en-US"/>
            </a:p>
          </p:txBody>
        </p:sp>
        <p:sp>
          <p:nvSpPr>
            <p:cNvPr id="48" name="TextBox 48"/>
            <p:cNvSpPr txBox="1"/>
            <p:nvPr/>
          </p:nvSpPr>
          <p:spPr>
            <a:xfrm>
              <a:off x="0" y="-28575"/>
              <a:ext cx="812800" cy="434975"/>
            </a:xfrm>
            <a:prstGeom prst="rect">
              <a:avLst/>
            </a:prstGeom>
          </p:spPr>
          <p:txBody>
            <a:bodyPr lIns="50800" tIns="50800" rIns="50800" bIns="50800" rtlCol="0" anchor="ctr"/>
            <a:lstStyle/>
            <a:p>
              <a:pPr algn="ctr">
                <a:lnSpc>
                  <a:spcPts val="2799"/>
                </a:lnSpc>
              </a:pPr>
              <a:r>
                <a:rPr lang="en-US" sz="1999">
                  <a:solidFill>
                    <a:srgbClr val="000000"/>
                  </a:solidFill>
                  <a:ea typeface="Noto Sans T Chinese"/>
                </a:rPr>
                <a:t>中斷</a:t>
              </a:r>
            </a:p>
          </p:txBody>
        </p:sp>
      </p:grpSp>
      <p:grpSp>
        <p:nvGrpSpPr>
          <p:cNvPr id="49" name="Group 49"/>
          <p:cNvGrpSpPr/>
          <p:nvPr/>
        </p:nvGrpSpPr>
        <p:grpSpPr>
          <a:xfrm>
            <a:off x="11497852" y="4406154"/>
            <a:ext cx="1977582" cy="1229548"/>
            <a:chOff x="0" y="0"/>
            <a:chExt cx="812800" cy="505353"/>
          </a:xfrm>
        </p:grpSpPr>
        <p:sp>
          <p:nvSpPr>
            <p:cNvPr id="50" name="Freeform 50"/>
            <p:cNvSpPr/>
            <p:nvPr/>
          </p:nvSpPr>
          <p:spPr>
            <a:xfrm>
              <a:off x="0" y="0"/>
              <a:ext cx="812800" cy="505353"/>
            </a:xfrm>
            <a:custGeom>
              <a:avLst/>
              <a:gdLst/>
              <a:ahLst/>
              <a:cxnLst/>
              <a:rect l="l" t="t" r="r" b="b"/>
              <a:pathLst>
                <a:path w="812800" h="505353">
                  <a:moveTo>
                    <a:pt x="0" y="0"/>
                  </a:moveTo>
                  <a:lnTo>
                    <a:pt x="812800" y="0"/>
                  </a:lnTo>
                  <a:lnTo>
                    <a:pt x="812800" y="505353"/>
                  </a:lnTo>
                  <a:lnTo>
                    <a:pt x="0" y="505353"/>
                  </a:lnTo>
                  <a:close/>
                </a:path>
              </a:pathLst>
            </a:custGeom>
            <a:solidFill>
              <a:srgbClr val="919191"/>
            </a:solidFill>
          </p:spPr>
          <p:txBody>
            <a:bodyPr/>
            <a:lstStyle/>
            <a:p>
              <a:endParaRPr lang="zh-TW" altLang="en-US"/>
            </a:p>
          </p:txBody>
        </p:sp>
        <p:sp>
          <p:nvSpPr>
            <p:cNvPr id="51" name="TextBox 51"/>
            <p:cNvSpPr txBox="1"/>
            <p:nvPr/>
          </p:nvSpPr>
          <p:spPr>
            <a:xfrm>
              <a:off x="0" y="-28575"/>
              <a:ext cx="812800" cy="533928"/>
            </a:xfrm>
            <a:prstGeom prst="rect">
              <a:avLst/>
            </a:prstGeom>
          </p:spPr>
          <p:txBody>
            <a:bodyPr lIns="50800" tIns="50800" rIns="50800" bIns="50800" rtlCol="0" anchor="ctr"/>
            <a:lstStyle/>
            <a:p>
              <a:pPr algn="ctr">
                <a:lnSpc>
                  <a:spcPts val="2799"/>
                </a:lnSpc>
              </a:pPr>
              <a:r>
                <a:rPr lang="en-US" sz="1999">
                  <a:solidFill>
                    <a:srgbClr val="000000"/>
                  </a:solidFill>
                  <a:latin typeface="Noto Sans T Chinese"/>
                  <a:ea typeface="Noto Sans T Chinese"/>
                </a:rPr>
                <a:t>亮2個燈泡</a:t>
              </a:r>
            </a:p>
          </p:txBody>
        </p:sp>
      </p:grpSp>
      <p:grpSp>
        <p:nvGrpSpPr>
          <p:cNvPr id="52" name="Group 52"/>
          <p:cNvGrpSpPr/>
          <p:nvPr/>
        </p:nvGrpSpPr>
        <p:grpSpPr>
          <a:xfrm>
            <a:off x="11497852" y="6013109"/>
            <a:ext cx="1977582" cy="1229548"/>
            <a:chOff x="0" y="0"/>
            <a:chExt cx="812800" cy="505353"/>
          </a:xfrm>
        </p:grpSpPr>
        <p:sp>
          <p:nvSpPr>
            <p:cNvPr id="53" name="Freeform 53"/>
            <p:cNvSpPr/>
            <p:nvPr/>
          </p:nvSpPr>
          <p:spPr>
            <a:xfrm>
              <a:off x="0" y="0"/>
              <a:ext cx="812800" cy="505353"/>
            </a:xfrm>
            <a:custGeom>
              <a:avLst/>
              <a:gdLst/>
              <a:ahLst/>
              <a:cxnLst/>
              <a:rect l="l" t="t" r="r" b="b"/>
              <a:pathLst>
                <a:path w="812800" h="505353">
                  <a:moveTo>
                    <a:pt x="0" y="0"/>
                  </a:moveTo>
                  <a:lnTo>
                    <a:pt x="812800" y="0"/>
                  </a:lnTo>
                  <a:lnTo>
                    <a:pt x="812800" y="505353"/>
                  </a:lnTo>
                  <a:lnTo>
                    <a:pt x="0" y="505353"/>
                  </a:lnTo>
                  <a:close/>
                </a:path>
              </a:pathLst>
            </a:custGeom>
            <a:solidFill>
              <a:srgbClr val="919191"/>
            </a:solidFill>
          </p:spPr>
          <p:txBody>
            <a:bodyPr/>
            <a:lstStyle/>
            <a:p>
              <a:endParaRPr lang="zh-TW" altLang="en-US"/>
            </a:p>
          </p:txBody>
        </p:sp>
        <p:sp>
          <p:nvSpPr>
            <p:cNvPr id="54" name="TextBox 54"/>
            <p:cNvSpPr txBox="1"/>
            <p:nvPr/>
          </p:nvSpPr>
          <p:spPr>
            <a:xfrm>
              <a:off x="0" y="-28575"/>
              <a:ext cx="812800" cy="533928"/>
            </a:xfrm>
            <a:prstGeom prst="rect">
              <a:avLst/>
            </a:prstGeom>
          </p:spPr>
          <p:txBody>
            <a:bodyPr lIns="50800" tIns="50800" rIns="50800" bIns="50800" rtlCol="0" anchor="ctr"/>
            <a:lstStyle/>
            <a:p>
              <a:pPr algn="ctr">
                <a:lnSpc>
                  <a:spcPts val="2799"/>
                </a:lnSpc>
              </a:pPr>
              <a:r>
                <a:rPr lang="en-US" sz="1999">
                  <a:solidFill>
                    <a:srgbClr val="000000"/>
                  </a:solidFill>
                  <a:latin typeface="Noto Sans T Chinese"/>
                  <a:ea typeface="Noto Sans T Chinese"/>
                </a:rPr>
                <a:t>亮3個燈泡</a:t>
              </a:r>
            </a:p>
          </p:txBody>
        </p:sp>
      </p:grpSp>
      <p:grpSp>
        <p:nvGrpSpPr>
          <p:cNvPr id="55" name="Group 55"/>
          <p:cNvGrpSpPr/>
          <p:nvPr/>
        </p:nvGrpSpPr>
        <p:grpSpPr>
          <a:xfrm>
            <a:off x="11497852" y="7549302"/>
            <a:ext cx="1977582" cy="1229548"/>
            <a:chOff x="0" y="0"/>
            <a:chExt cx="812800" cy="505353"/>
          </a:xfrm>
        </p:grpSpPr>
        <p:sp>
          <p:nvSpPr>
            <p:cNvPr id="56" name="Freeform 56"/>
            <p:cNvSpPr/>
            <p:nvPr/>
          </p:nvSpPr>
          <p:spPr>
            <a:xfrm>
              <a:off x="0" y="0"/>
              <a:ext cx="812800" cy="505353"/>
            </a:xfrm>
            <a:custGeom>
              <a:avLst/>
              <a:gdLst/>
              <a:ahLst/>
              <a:cxnLst/>
              <a:rect l="l" t="t" r="r" b="b"/>
              <a:pathLst>
                <a:path w="812800" h="505353">
                  <a:moveTo>
                    <a:pt x="0" y="0"/>
                  </a:moveTo>
                  <a:lnTo>
                    <a:pt x="812800" y="0"/>
                  </a:lnTo>
                  <a:lnTo>
                    <a:pt x="812800" y="505353"/>
                  </a:lnTo>
                  <a:lnTo>
                    <a:pt x="0" y="505353"/>
                  </a:lnTo>
                  <a:close/>
                </a:path>
              </a:pathLst>
            </a:custGeom>
            <a:solidFill>
              <a:srgbClr val="919191"/>
            </a:solidFill>
          </p:spPr>
          <p:txBody>
            <a:bodyPr/>
            <a:lstStyle/>
            <a:p>
              <a:endParaRPr lang="zh-TW" altLang="en-US"/>
            </a:p>
          </p:txBody>
        </p:sp>
        <p:sp>
          <p:nvSpPr>
            <p:cNvPr id="57" name="TextBox 57"/>
            <p:cNvSpPr txBox="1"/>
            <p:nvPr/>
          </p:nvSpPr>
          <p:spPr>
            <a:xfrm>
              <a:off x="0" y="-28575"/>
              <a:ext cx="812800" cy="533928"/>
            </a:xfrm>
            <a:prstGeom prst="rect">
              <a:avLst/>
            </a:prstGeom>
          </p:spPr>
          <p:txBody>
            <a:bodyPr lIns="50800" tIns="50800" rIns="50800" bIns="50800" rtlCol="0" anchor="ctr"/>
            <a:lstStyle/>
            <a:p>
              <a:pPr algn="ctr">
                <a:lnSpc>
                  <a:spcPts val="2799"/>
                </a:lnSpc>
              </a:pPr>
              <a:r>
                <a:rPr lang="en-US" sz="1999">
                  <a:solidFill>
                    <a:srgbClr val="000000"/>
                  </a:solidFill>
                  <a:latin typeface="Noto Sans T Chinese"/>
                  <a:ea typeface="Noto Sans T Chinese"/>
                </a:rPr>
                <a:t>亮4個燈泡</a:t>
              </a:r>
            </a:p>
          </p:txBody>
        </p:sp>
      </p:grpSp>
      <p:grpSp>
        <p:nvGrpSpPr>
          <p:cNvPr id="58" name="Group 58"/>
          <p:cNvGrpSpPr/>
          <p:nvPr/>
        </p:nvGrpSpPr>
        <p:grpSpPr>
          <a:xfrm>
            <a:off x="5338317" y="4829405"/>
            <a:ext cx="1804167" cy="849245"/>
            <a:chOff x="0" y="0"/>
            <a:chExt cx="475172" cy="223669"/>
          </a:xfrm>
        </p:grpSpPr>
        <p:sp>
          <p:nvSpPr>
            <p:cNvPr id="59" name="Freeform 59"/>
            <p:cNvSpPr/>
            <p:nvPr/>
          </p:nvSpPr>
          <p:spPr>
            <a:xfrm>
              <a:off x="0" y="0"/>
              <a:ext cx="475172" cy="223669"/>
            </a:xfrm>
            <a:custGeom>
              <a:avLst/>
              <a:gdLst/>
              <a:ahLst/>
              <a:cxnLst/>
              <a:rect l="l" t="t" r="r" b="b"/>
              <a:pathLst>
                <a:path w="475172" h="223669">
                  <a:moveTo>
                    <a:pt x="0" y="0"/>
                  </a:moveTo>
                  <a:lnTo>
                    <a:pt x="475172" y="0"/>
                  </a:lnTo>
                  <a:lnTo>
                    <a:pt x="475172" y="223669"/>
                  </a:lnTo>
                  <a:lnTo>
                    <a:pt x="0" y="223669"/>
                  </a:lnTo>
                  <a:close/>
                </a:path>
              </a:pathLst>
            </a:custGeom>
            <a:solidFill>
              <a:srgbClr val="919191"/>
            </a:solidFill>
          </p:spPr>
          <p:txBody>
            <a:bodyPr/>
            <a:lstStyle/>
            <a:p>
              <a:endParaRPr lang="zh-TW" altLang="en-US"/>
            </a:p>
          </p:txBody>
        </p:sp>
        <p:sp>
          <p:nvSpPr>
            <p:cNvPr id="60" name="TextBox 60"/>
            <p:cNvSpPr txBox="1"/>
            <p:nvPr/>
          </p:nvSpPr>
          <p:spPr>
            <a:xfrm>
              <a:off x="0" y="-28575"/>
              <a:ext cx="475172" cy="252244"/>
            </a:xfrm>
            <a:prstGeom prst="rect">
              <a:avLst/>
            </a:prstGeom>
          </p:spPr>
          <p:txBody>
            <a:bodyPr lIns="50800" tIns="50800" rIns="50800" bIns="50800" rtlCol="0" anchor="ctr"/>
            <a:lstStyle/>
            <a:p>
              <a:pPr algn="ctr">
                <a:lnSpc>
                  <a:spcPts val="2799"/>
                </a:lnSpc>
              </a:pPr>
              <a:r>
                <a:rPr lang="en-US" sz="1999">
                  <a:solidFill>
                    <a:srgbClr val="000000"/>
                  </a:solidFill>
                  <a:ea typeface="Noto Sans T Chinese"/>
                </a:rPr>
                <a:t>顯示十位</a:t>
              </a:r>
            </a:p>
          </p:txBody>
        </p:sp>
      </p:grpSp>
      <p:grpSp>
        <p:nvGrpSpPr>
          <p:cNvPr id="61" name="Group 61"/>
          <p:cNvGrpSpPr/>
          <p:nvPr/>
        </p:nvGrpSpPr>
        <p:grpSpPr>
          <a:xfrm>
            <a:off x="5338317" y="3367856"/>
            <a:ext cx="1804167" cy="849245"/>
            <a:chOff x="0" y="0"/>
            <a:chExt cx="475172" cy="223669"/>
          </a:xfrm>
        </p:grpSpPr>
        <p:sp>
          <p:nvSpPr>
            <p:cNvPr id="62" name="Freeform 62"/>
            <p:cNvSpPr/>
            <p:nvPr/>
          </p:nvSpPr>
          <p:spPr>
            <a:xfrm>
              <a:off x="0" y="0"/>
              <a:ext cx="475172" cy="223669"/>
            </a:xfrm>
            <a:custGeom>
              <a:avLst/>
              <a:gdLst/>
              <a:ahLst/>
              <a:cxnLst/>
              <a:rect l="l" t="t" r="r" b="b"/>
              <a:pathLst>
                <a:path w="475172" h="223669">
                  <a:moveTo>
                    <a:pt x="0" y="0"/>
                  </a:moveTo>
                  <a:lnTo>
                    <a:pt x="475172" y="0"/>
                  </a:lnTo>
                  <a:lnTo>
                    <a:pt x="475172" y="223669"/>
                  </a:lnTo>
                  <a:lnTo>
                    <a:pt x="0" y="223669"/>
                  </a:lnTo>
                  <a:close/>
                </a:path>
              </a:pathLst>
            </a:custGeom>
            <a:solidFill>
              <a:srgbClr val="919191"/>
            </a:solidFill>
          </p:spPr>
          <p:txBody>
            <a:bodyPr/>
            <a:lstStyle/>
            <a:p>
              <a:endParaRPr lang="zh-TW" altLang="en-US"/>
            </a:p>
          </p:txBody>
        </p:sp>
        <p:sp>
          <p:nvSpPr>
            <p:cNvPr id="63" name="TextBox 63"/>
            <p:cNvSpPr txBox="1"/>
            <p:nvPr/>
          </p:nvSpPr>
          <p:spPr>
            <a:xfrm>
              <a:off x="0" y="-28575"/>
              <a:ext cx="475172" cy="252244"/>
            </a:xfrm>
            <a:prstGeom prst="rect">
              <a:avLst/>
            </a:prstGeom>
          </p:spPr>
          <p:txBody>
            <a:bodyPr lIns="50800" tIns="50800" rIns="50800" bIns="50800" rtlCol="0" anchor="ctr"/>
            <a:lstStyle/>
            <a:p>
              <a:pPr algn="ctr">
                <a:lnSpc>
                  <a:spcPts val="2799"/>
                </a:lnSpc>
              </a:pPr>
              <a:r>
                <a:rPr lang="en-US" sz="1999">
                  <a:solidFill>
                    <a:srgbClr val="000000"/>
                  </a:solidFill>
                  <a:ea typeface="Noto Sans T Chinese"/>
                </a:rPr>
                <a:t>關閉顯示器</a:t>
              </a:r>
            </a:p>
          </p:txBody>
        </p:sp>
      </p:grpSp>
      <p:grpSp>
        <p:nvGrpSpPr>
          <p:cNvPr id="64" name="Group 64"/>
          <p:cNvGrpSpPr/>
          <p:nvPr/>
        </p:nvGrpSpPr>
        <p:grpSpPr>
          <a:xfrm>
            <a:off x="5338317" y="6288250"/>
            <a:ext cx="1804167" cy="849245"/>
            <a:chOff x="0" y="0"/>
            <a:chExt cx="475172" cy="223669"/>
          </a:xfrm>
        </p:grpSpPr>
        <p:sp>
          <p:nvSpPr>
            <p:cNvPr id="65" name="Freeform 65"/>
            <p:cNvSpPr/>
            <p:nvPr/>
          </p:nvSpPr>
          <p:spPr>
            <a:xfrm>
              <a:off x="0" y="0"/>
              <a:ext cx="475172" cy="223669"/>
            </a:xfrm>
            <a:custGeom>
              <a:avLst/>
              <a:gdLst/>
              <a:ahLst/>
              <a:cxnLst/>
              <a:rect l="l" t="t" r="r" b="b"/>
              <a:pathLst>
                <a:path w="475172" h="223669">
                  <a:moveTo>
                    <a:pt x="0" y="0"/>
                  </a:moveTo>
                  <a:lnTo>
                    <a:pt x="475172" y="0"/>
                  </a:lnTo>
                  <a:lnTo>
                    <a:pt x="475172" y="223669"/>
                  </a:lnTo>
                  <a:lnTo>
                    <a:pt x="0" y="223669"/>
                  </a:lnTo>
                  <a:close/>
                </a:path>
              </a:pathLst>
            </a:custGeom>
            <a:solidFill>
              <a:srgbClr val="919191"/>
            </a:solidFill>
          </p:spPr>
          <p:txBody>
            <a:bodyPr/>
            <a:lstStyle/>
            <a:p>
              <a:endParaRPr lang="zh-TW" altLang="en-US"/>
            </a:p>
          </p:txBody>
        </p:sp>
        <p:sp>
          <p:nvSpPr>
            <p:cNvPr id="66" name="TextBox 66"/>
            <p:cNvSpPr txBox="1"/>
            <p:nvPr/>
          </p:nvSpPr>
          <p:spPr>
            <a:xfrm>
              <a:off x="0" y="-28575"/>
              <a:ext cx="475172" cy="252244"/>
            </a:xfrm>
            <a:prstGeom prst="rect">
              <a:avLst/>
            </a:prstGeom>
          </p:spPr>
          <p:txBody>
            <a:bodyPr lIns="50800" tIns="50800" rIns="50800" bIns="50800" rtlCol="0" anchor="ctr"/>
            <a:lstStyle/>
            <a:p>
              <a:pPr algn="ctr">
                <a:lnSpc>
                  <a:spcPts val="2799"/>
                </a:lnSpc>
              </a:pPr>
              <a:r>
                <a:rPr lang="en-US" sz="1999">
                  <a:solidFill>
                    <a:srgbClr val="000000"/>
                  </a:solidFill>
                  <a:ea typeface="Noto Sans T Chinese"/>
                </a:rPr>
                <a:t>關閉顯示器</a:t>
              </a:r>
            </a:p>
          </p:txBody>
        </p:sp>
      </p:grpSp>
      <p:grpSp>
        <p:nvGrpSpPr>
          <p:cNvPr id="67" name="Group 67"/>
          <p:cNvGrpSpPr/>
          <p:nvPr/>
        </p:nvGrpSpPr>
        <p:grpSpPr>
          <a:xfrm>
            <a:off x="5338317" y="7747095"/>
            <a:ext cx="1804167" cy="849245"/>
            <a:chOff x="0" y="0"/>
            <a:chExt cx="475172" cy="223669"/>
          </a:xfrm>
        </p:grpSpPr>
        <p:sp>
          <p:nvSpPr>
            <p:cNvPr id="68" name="Freeform 68"/>
            <p:cNvSpPr/>
            <p:nvPr/>
          </p:nvSpPr>
          <p:spPr>
            <a:xfrm>
              <a:off x="0" y="0"/>
              <a:ext cx="475172" cy="223669"/>
            </a:xfrm>
            <a:custGeom>
              <a:avLst/>
              <a:gdLst/>
              <a:ahLst/>
              <a:cxnLst/>
              <a:rect l="l" t="t" r="r" b="b"/>
              <a:pathLst>
                <a:path w="475172" h="223669">
                  <a:moveTo>
                    <a:pt x="0" y="0"/>
                  </a:moveTo>
                  <a:lnTo>
                    <a:pt x="475172" y="0"/>
                  </a:lnTo>
                  <a:lnTo>
                    <a:pt x="475172" y="223669"/>
                  </a:lnTo>
                  <a:lnTo>
                    <a:pt x="0" y="223669"/>
                  </a:lnTo>
                  <a:close/>
                </a:path>
              </a:pathLst>
            </a:custGeom>
            <a:solidFill>
              <a:srgbClr val="919191"/>
            </a:solidFill>
          </p:spPr>
          <p:txBody>
            <a:bodyPr/>
            <a:lstStyle/>
            <a:p>
              <a:endParaRPr lang="zh-TW" altLang="en-US"/>
            </a:p>
          </p:txBody>
        </p:sp>
        <p:sp>
          <p:nvSpPr>
            <p:cNvPr id="69" name="TextBox 69"/>
            <p:cNvSpPr txBox="1"/>
            <p:nvPr/>
          </p:nvSpPr>
          <p:spPr>
            <a:xfrm>
              <a:off x="0" y="-28575"/>
              <a:ext cx="475172" cy="252244"/>
            </a:xfrm>
            <a:prstGeom prst="rect">
              <a:avLst/>
            </a:prstGeom>
          </p:spPr>
          <p:txBody>
            <a:bodyPr lIns="50800" tIns="50800" rIns="50800" bIns="50800" rtlCol="0" anchor="ctr"/>
            <a:lstStyle/>
            <a:p>
              <a:pPr algn="ctr">
                <a:lnSpc>
                  <a:spcPts val="2799"/>
                </a:lnSpc>
              </a:pPr>
              <a:r>
                <a:rPr lang="en-US" sz="1999">
                  <a:solidFill>
                    <a:srgbClr val="000000"/>
                  </a:solidFill>
                  <a:ea typeface="Noto Sans T Chinese"/>
                </a:rPr>
                <a:t>顯示個位</a:t>
              </a:r>
            </a:p>
          </p:txBody>
        </p:sp>
      </p:grpSp>
      <p:sp>
        <p:nvSpPr>
          <p:cNvPr id="70" name="AutoShape 70"/>
          <p:cNvSpPr/>
          <p:nvPr/>
        </p:nvSpPr>
        <p:spPr>
          <a:xfrm flipV="1">
            <a:off x="3891998" y="3792479"/>
            <a:ext cx="1446319" cy="2896106"/>
          </a:xfrm>
          <a:prstGeom prst="line">
            <a:avLst/>
          </a:prstGeom>
          <a:ln w="38100" cap="flat">
            <a:solidFill>
              <a:srgbClr val="000000"/>
            </a:solidFill>
            <a:prstDash val="solid"/>
            <a:headEnd type="none" w="sm" len="sm"/>
            <a:tailEnd type="arrow" w="med" len="sm"/>
          </a:ln>
        </p:spPr>
        <p:txBody>
          <a:bodyPr/>
          <a:lstStyle/>
          <a:p>
            <a:endParaRPr lang="zh-TW" altLang="en-US"/>
          </a:p>
        </p:txBody>
      </p:sp>
      <p:sp>
        <p:nvSpPr>
          <p:cNvPr id="71" name="AutoShape 71"/>
          <p:cNvSpPr/>
          <p:nvPr/>
        </p:nvSpPr>
        <p:spPr>
          <a:xfrm flipH="1">
            <a:off x="6240400" y="4217100"/>
            <a:ext cx="0" cy="651427"/>
          </a:xfrm>
          <a:prstGeom prst="line">
            <a:avLst/>
          </a:prstGeom>
          <a:ln w="38100" cap="flat">
            <a:solidFill>
              <a:srgbClr val="000000"/>
            </a:solidFill>
            <a:prstDash val="solid"/>
            <a:headEnd type="none" w="sm" len="sm"/>
            <a:tailEnd type="arrow" w="med" len="sm"/>
          </a:ln>
        </p:spPr>
        <p:txBody>
          <a:bodyPr/>
          <a:lstStyle/>
          <a:p>
            <a:endParaRPr lang="zh-TW" altLang="en-US"/>
          </a:p>
        </p:txBody>
      </p:sp>
      <p:sp>
        <p:nvSpPr>
          <p:cNvPr id="72" name="AutoShape 72"/>
          <p:cNvSpPr/>
          <p:nvPr/>
        </p:nvSpPr>
        <p:spPr>
          <a:xfrm flipH="1">
            <a:off x="6240400" y="5678650"/>
            <a:ext cx="0" cy="352127"/>
          </a:xfrm>
          <a:prstGeom prst="line">
            <a:avLst/>
          </a:prstGeom>
          <a:ln w="38100" cap="flat">
            <a:solidFill>
              <a:srgbClr val="000000"/>
            </a:solidFill>
            <a:prstDash val="solid"/>
            <a:headEnd type="none" w="sm" len="sm"/>
            <a:tailEnd type="arrow" w="med" len="sm"/>
          </a:ln>
        </p:spPr>
        <p:txBody>
          <a:bodyPr/>
          <a:lstStyle/>
          <a:p>
            <a:endParaRPr lang="zh-TW" altLang="en-US"/>
          </a:p>
        </p:txBody>
      </p:sp>
      <p:sp>
        <p:nvSpPr>
          <p:cNvPr id="73" name="AutoShape 73"/>
          <p:cNvSpPr/>
          <p:nvPr/>
        </p:nvSpPr>
        <p:spPr>
          <a:xfrm>
            <a:off x="6240400" y="7137495"/>
            <a:ext cx="19050" cy="609600"/>
          </a:xfrm>
          <a:prstGeom prst="line">
            <a:avLst/>
          </a:prstGeom>
          <a:ln w="38100" cap="flat">
            <a:solidFill>
              <a:srgbClr val="000000"/>
            </a:solidFill>
            <a:prstDash val="solid"/>
            <a:headEnd type="none" w="sm" len="sm"/>
            <a:tailEnd type="arrow" w="med" len="sm"/>
          </a:ln>
        </p:spPr>
        <p:txBody>
          <a:bodyPr/>
          <a:lstStyle/>
          <a:p>
            <a:endParaRPr lang="zh-TW" altLang="en-US"/>
          </a:p>
        </p:txBody>
      </p:sp>
      <p:grpSp>
        <p:nvGrpSpPr>
          <p:cNvPr id="74" name="Group 74"/>
          <p:cNvGrpSpPr/>
          <p:nvPr/>
        </p:nvGrpSpPr>
        <p:grpSpPr>
          <a:xfrm>
            <a:off x="9138942" y="1626854"/>
            <a:ext cx="1536660" cy="1007900"/>
            <a:chOff x="0" y="0"/>
            <a:chExt cx="404717" cy="265455"/>
          </a:xfrm>
        </p:grpSpPr>
        <p:sp>
          <p:nvSpPr>
            <p:cNvPr id="75" name="Freeform 75"/>
            <p:cNvSpPr/>
            <p:nvPr/>
          </p:nvSpPr>
          <p:spPr>
            <a:xfrm>
              <a:off x="0" y="0"/>
              <a:ext cx="404717" cy="265455"/>
            </a:xfrm>
            <a:custGeom>
              <a:avLst/>
              <a:gdLst/>
              <a:ahLst/>
              <a:cxnLst/>
              <a:rect l="l" t="t" r="r" b="b"/>
              <a:pathLst>
                <a:path w="404717" h="265455">
                  <a:moveTo>
                    <a:pt x="0" y="0"/>
                  </a:moveTo>
                  <a:lnTo>
                    <a:pt x="404717" y="0"/>
                  </a:lnTo>
                  <a:lnTo>
                    <a:pt x="404717" y="265455"/>
                  </a:lnTo>
                  <a:lnTo>
                    <a:pt x="0" y="265455"/>
                  </a:lnTo>
                  <a:close/>
                </a:path>
              </a:pathLst>
            </a:custGeom>
            <a:solidFill>
              <a:srgbClr val="919191"/>
            </a:solidFill>
          </p:spPr>
          <p:txBody>
            <a:bodyPr/>
            <a:lstStyle/>
            <a:p>
              <a:endParaRPr lang="zh-TW" altLang="en-US"/>
            </a:p>
          </p:txBody>
        </p:sp>
        <p:sp>
          <p:nvSpPr>
            <p:cNvPr id="76" name="TextBox 76"/>
            <p:cNvSpPr txBox="1"/>
            <p:nvPr/>
          </p:nvSpPr>
          <p:spPr>
            <a:xfrm>
              <a:off x="0" y="-28575"/>
              <a:ext cx="404717" cy="294030"/>
            </a:xfrm>
            <a:prstGeom prst="rect">
              <a:avLst/>
            </a:prstGeom>
          </p:spPr>
          <p:txBody>
            <a:bodyPr lIns="50800" tIns="50800" rIns="50800" bIns="50800" rtlCol="0" anchor="ctr"/>
            <a:lstStyle/>
            <a:p>
              <a:pPr algn="ctr">
                <a:lnSpc>
                  <a:spcPts val="2799"/>
                </a:lnSpc>
              </a:pPr>
              <a:r>
                <a:rPr lang="en-US" sz="1999">
                  <a:solidFill>
                    <a:srgbClr val="000000"/>
                  </a:solidFill>
                  <a:ea typeface="Noto Sans T Chinese"/>
                </a:rPr>
                <a:t>更新溫度</a:t>
              </a:r>
            </a:p>
          </p:txBody>
        </p:sp>
      </p:grpSp>
      <p:sp>
        <p:nvSpPr>
          <p:cNvPr id="77" name="TextBox 77"/>
          <p:cNvSpPr txBox="1"/>
          <p:nvPr/>
        </p:nvSpPr>
        <p:spPr>
          <a:xfrm>
            <a:off x="1028700" y="657917"/>
            <a:ext cx="6486350" cy="908939"/>
          </a:xfrm>
          <a:prstGeom prst="rect">
            <a:avLst/>
          </a:prstGeom>
        </p:spPr>
        <p:txBody>
          <a:bodyPr lIns="0" tIns="0" rIns="0" bIns="0" rtlCol="0" anchor="t">
            <a:spAutoFit/>
          </a:bodyPr>
          <a:lstStyle/>
          <a:p>
            <a:pPr marL="0" lvl="0" indent="0" algn="l">
              <a:lnSpc>
                <a:spcPts val="6951"/>
              </a:lnSpc>
              <a:spcBef>
                <a:spcPct val="0"/>
              </a:spcBef>
            </a:pPr>
            <a:r>
              <a:rPr lang="en-US" sz="6319" u="none" spc="43">
                <a:solidFill>
                  <a:srgbClr val="404040"/>
                </a:solidFill>
                <a:ea typeface="은 바탕 Bold"/>
              </a:rPr>
              <a:t>程式流程圖</a:t>
            </a:r>
          </a:p>
        </p:txBody>
      </p:sp>
      <p:sp>
        <p:nvSpPr>
          <p:cNvPr id="78" name="TextBox 78"/>
          <p:cNvSpPr txBox="1"/>
          <p:nvPr/>
        </p:nvSpPr>
        <p:spPr>
          <a:xfrm>
            <a:off x="10915500" y="4637389"/>
            <a:ext cx="342454" cy="231139"/>
          </a:xfrm>
          <a:prstGeom prst="rect">
            <a:avLst/>
          </a:prstGeom>
        </p:spPr>
        <p:txBody>
          <a:bodyPr lIns="0" tIns="0" rIns="0" bIns="0" rtlCol="0" anchor="t">
            <a:spAutoFit/>
          </a:bodyPr>
          <a:lstStyle/>
          <a:p>
            <a:pPr algn="ctr">
              <a:lnSpc>
                <a:spcPts val="1960"/>
              </a:lnSpc>
            </a:pPr>
            <a:r>
              <a:rPr lang="en-US" sz="1400">
                <a:solidFill>
                  <a:srgbClr val="404040"/>
                </a:solidFill>
                <a:latin typeface="Noto Sans T Chinese"/>
              </a:rPr>
              <a:t>true</a:t>
            </a:r>
          </a:p>
        </p:txBody>
      </p:sp>
      <p:sp>
        <p:nvSpPr>
          <p:cNvPr id="79" name="TextBox 79"/>
          <p:cNvSpPr txBox="1"/>
          <p:nvPr/>
        </p:nvSpPr>
        <p:spPr>
          <a:xfrm>
            <a:off x="10915500" y="3124227"/>
            <a:ext cx="342454" cy="231139"/>
          </a:xfrm>
          <a:prstGeom prst="rect">
            <a:avLst/>
          </a:prstGeom>
        </p:spPr>
        <p:txBody>
          <a:bodyPr lIns="0" tIns="0" rIns="0" bIns="0" rtlCol="0" anchor="t">
            <a:spAutoFit/>
          </a:bodyPr>
          <a:lstStyle/>
          <a:p>
            <a:pPr algn="ctr">
              <a:lnSpc>
                <a:spcPts val="1960"/>
              </a:lnSpc>
            </a:pPr>
            <a:r>
              <a:rPr lang="en-US" sz="1400">
                <a:solidFill>
                  <a:srgbClr val="404040"/>
                </a:solidFill>
                <a:latin typeface="Noto Sans T Chinese"/>
              </a:rPr>
              <a:t>true</a:t>
            </a:r>
          </a:p>
        </p:txBody>
      </p:sp>
      <p:sp>
        <p:nvSpPr>
          <p:cNvPr id="80" name="TextBox 80"/>
          <p:cNvSpPr txBox="1"/>
          <p:nvPr/>
        </p:nvSpPr>
        <p:spPr>
          <a:xfrm>
            <a:off x="10915500" y="6181313"/>
            <a:ext cx="342454" cy="231139"/>
          </a:xfrm>
          <a:prstGeom prst="rect">
            <a:avLst/>
          </a:prstGeom>
        </p:spPr>
        <p:txBody>
          <a:bodyPr lIns="0" tIns="0" rIns="0" bIns="0" rtlCol="0" anchor="t">
            <a:spAutoFit/>
          </a:bodyPr>
          <a:lstStyle/>
          <a:p>
            <a:pPr algn="ctr">
              <a:lnSpc>
                <a:spcPts val="1960"/>
              </a:lnSpc>
            </a:pPr>
            <a:r>
              <a:rPr lang="en-US" sz="1400">
                <a:solidFill>
                  <a:srgbClr val="404040"/>
                </a:solidFill>
                <a:latin typeface="Noto Sans T Chinese"/>
              </a:rPr>
              <a:t>true</a:t>
            </a:r>
          </a:p>
        </p:txBody>
      </p:sp>
      <p:sp>
        <p:nvSpPr>
          <p:cNvPr id="81" name="TextBox 81"/>
          <p:cNvSpPr txBox="1"/>
          <p:nvPr/>
        </p:nvSpPr>
        <p:spPr>
          <a:xfrm>
            <a:off x="9138942" y="4116711"/>
            <a:ext cx="418356" cy="257174"/>
          </a:xfrm>
          <a:prstGeom prst="rect">
            <a:avLst/>
          </a:prstGeom>
        </p:spPr>
        <p:txBody>
          <a:bodyPr lIns="0" tIns="0" rIns="0" bIns="0" rtlCol="0" anchor="t">
            <a:spAutoFit/>
          </a:bodyPr>
          <a:lstStyle/>
          <a:p>
            <a:pPr algn="ctr">
              <a:lnSpc>
                <a:spcPts val="2100"/>
              </a:lnSpc>
            </a:pPr>
            <a:r>
              <a:rPr lang="en-US" sz="1500">
                <a:solidFill>
                  <a:srgbClr val="404040"/>
                </a:solidFill>
                <a:latin typeface="Noto Sans T Chinese"/>
              </a:rPr>
              <a:t>false</a:t>
            </a:r>
          </a:p>
        </p:txBody>
      </p:sp>
      <p:sp>
        <p:nvSpPr>
          <p:cNvPr id="82" name="TextBox 82"/>
          <p:cNvSpPr txBox="1"/>
          <p:nvPr/>
        </p:nvSpPr>
        <p:spPr>
          <a:xfrm>
            <a:off x="9138942" y="5629873"/>
            <a:ext cx="418356" cy="257174"/>
          </a:xfrm>
          <a:prstGeom prst="rect">
            <a:avLst/>
          </a:prstGeom>
        </p:spPr>
        <p:txBody>
          <a:bodyPr lIns="0" tIns="0" rIns="0" bIns="0" rtlCol="0" anchor="t">
            <a:spAutoFit/>
          </a:bodyPr>
          <a:lstStyle/>
          <a:p>
            <a:pPr algn="ctr">
              <a:lnSpc>
                <a:spcPts val="2100"/>
              </a:lnSpc>
            </a:pPr>
            <a:r>
              <a:rPr lang="en-US" sz="1500">
                <a:solidFill>
                  <a:srgbClr val="404040"/>
                </a:solidFill>
                <a:latin typeface="Noto Sans T Chinese"/>
              </a:rPr>
              <a:t>false</a:t>
            </a:r>
          </a:p>
        </p:txBody>
      </p:sp>
      <p:sp>
        <p:nvSpPr>
          <p:cNvPr id="83" name="TextBox 83"/>
          <p:cNvSpPr txBox="1"/>
          <p:nvPr/>
        </p:nvSpPr>
        <p:spPr>
          <a:xfrm>
            <a:off x="9138942" y="7267101"/>
            <a:ext cx="418356" cy="257174"/>
          </a:xfrm>
          <a:prstGeom prst="rect">
            <a:avLst/>
          </a:prstGeom>
        </p:spPr>
        <p:txBody>
          <a:bodyPr lIns="0" tIns="0" rIns="0" bIns="0" rtlCol="0" anchor="t">
            <a:spAutoFit/>
          </a:bodyPr>
          <a:lstStyle/>
          <a:p>
            <a:pPr algn="ctr">
              <a:lnSpc>
                <a:spcPts val="2100"/>
              </a:lnSpc>
            </a:pPr>
            <a:r>
              <a:rPr lang="en-US" sz="1500">
                <a:solidFill>
                  <a:srgbClr val="404040"/>
                </a:solidFill>
                <a:latin typeface="Noto Sans T Chinese"/>
              </a:rPr>
              <a:t>false</a:t>
            </a:r>
          </a:p>
        </p:txBody>
      </p:sp>
      <p:sp>
        <p:nvSpPr>
          <p:cNvPr id="84" name="TextBox 84"/>
          <p:cNvSpPr txBox="1"/>
          <p:nvPr/>
        </p:nvSpPr>
        <p:spPr>
          <a:xfrm>
            <a:off x="6514875" y="5841865"/>
            <a:ext cx="1702931" cy="330498"/>
          </a:xfrm>
          <a:prstGeom prst="rect">
            <a:avLst/>
          </a:prstGeom>
        </p:spPr>
        <p:txBody>
          <a:bodyPr wrap="square" lIns="0" tIns="0" rIns="0" bIns="0" rtlCol="0" anchor="t">
            <a:spAutoFit/>
          </a:bodyPr>
          <a:lstStyle/>
          <a:p>
            <a:pPr algn="ctr">
              <a:lnSpc>
                <a:spcPts val="2800"/>
              </a:lnSpc>
            </a:pPr>
            <a:r>
              <a:rPr lang="en-US" sz="2000" dirty="0">
                <a:solidFill>
                  <a:srgbClr val="404040"/>
                </a:solidFill>
                <a:latin typeface="Noto Sans T Chinese"/>
                <a:ea typeface="Noto Sans T Chinese"/>
              </a:rPr>
              <a:t>等待0.01秒</a:t>
            </a:r>
          </a:p>
        </p:txBody>
      </p:sp>
      <p:sp>
        <p:nvSpPr>
          <p:cNvPr id="85" name="TextBox 85"/>
          <p:cNvSpPr txBox="1"/>
          <p:nvPr/>
        </p:nvSpPr>
        <p:spPr>
          <a:xfrm>
            <a:off x="6514875" y="7253382"/>
            <a:ext cx="1586595" cy="330540"/>
          </a:xfrm>
          <a:prstGeom prst="rect">
            <a:avLst/>
          </a:prstGeom>
        </p:spPr>
        <p:txBody>
          <a:bodyPr wrap="square" lIns="0" tIns="0" rIns="0" bIns="0" rtlCol="0" anchor="t">
            <a:spAutoFit/>
          </a:bodyPr>
          <a:lstStyle/>
          <a:p>
            <a:pPr algn="ctr">
              <a:lnSpc>
                <a:spcPts val="2800"/>
              </a:lnSpc>
            </a:pPr>
            <a:r>
              <a:rPr lang="en-US" sz="2000" dirty="0">
                <a:solidFill>
                  <a:srgbClr val="404040"/>
                </a:solidFill>
                <a:latin typeface="Noto Sans T Chinese"/>
                <a:ea typeface="Noto Sans T Chinese"/>
              </a:rPr>
              <a:t>等待0.01秒</a:t>
            </a:r>
          </a:p>
        </p:txBody>
      </p:sp>
      <p:sp>
        <p:nvSpPr>
          <p:cNvPr id="86" name="AutoShape 86"/>
          <p:cNvSpPr/>
          <p:nvPr/>
        </p:nvSpPr>
        <p:spPr>
          <a:xfrm>
            <a:off x="9907272" y="1320537"/>
            <a:ext cx="0" cy="306316"/>
          </a:xfrm>
          <a:prstGeom prst="line">
            <a:avLst/>
          </a:prstGeom>
          <a:ln w="38100" cap="flat">
            <a:solidFill>
              <a:srgbClr val="000000"/>
            </a:solidFill>
            <a:prstDash val="solid"/>
            <a:headEnd type="none" w="sm" len="sm"/>
            <a:tailEnd type="triangle" w="lg" len="med"/>
          </a:ln>
        </p:spPr>
        <p:txBody>
          <a:bodyPr/>
          <a:lstStyle/>
          <a:p>
            <a:endParaRPr lang="zh-TW" altLang="en-US"/>
          </a:p>
        </p:txBody>
      </p:sp>
      <p:sp>
        <p:nvSpPr>
          <p:cNvPr id="87" name="AutoShape 87"/>
          <p:cNvSpPr/>
          <p:nvPr/>
        </p:nvSpPr>
        <p:spPr>
          <a:xfrm>
            <a:off x="9907272" y="2634754"/>
            <a:ext cx="0" cy="225969"/>
          </a:xfrm>
          <a:prstGeom prst="line">
            <a:avLst/>
          </a:prstGeom>
          <a:ln w="38100" cap="flat">
            <a:solidFill>
              <a:srgbClr val="000000"/>
            </a:solidFill>
            <a:prstDash val="solid"/>
            <a:headEnd type="none" w="sm" len="sm"/>
            <a:tailEnd type="triangle" w="lg" len="med"/>
          </a:ln>
        </p:spPr>
        <p:txBody>
          <a:bodyPr/>
          <a:lstStyle/>
          <a:p>
            <a:endParaRPr lang="zh-TW" altLang="en-US"/>
          </a:p>
        </p:txBody>
      </p:sp>
      <p:sp>
        <p:nvSpPr>
          <p:cNvPr id="88" name="AutoShape 88"/>
          <p:cNvSpPr/>
          <p:nvPr/>
        </p:nvSpPr>
        <p:spPr>
          <a:xfrm flipH="1">
            <a:off x="1028700" y="8171717"/>
            <a:ext cx="4309617" cy="0"/>
          </a:xfrm>
          <a:prstGeom prst="line">
            <a:avLst/>
          </a:prstGeom>
          <a:ln w="38100" cap="flat">
            <a:solidFill>
              <a:srgbClr val="000000"/>
            </a:solidFill>
            <a:prstDash val="solid"/>
            <a:headEnd type="none" w="sm" len="sm"/>
            <a:tailEnd type="none" w="sm" len="sm"/>
          </a:ln>
        </p:spPr>
        <p:txBody>
          <a:bodyPr/>
          <a:lstStyle/>
          <a:p>
            <a:endParaRPr lang="zh-TW" altLang="en-US"/>
          </a:p>
        </p:txBody>
      </p:sp>
      <p:sp>
        <p:nvSpPr>
          <p:cNvPr id="89" name="AutoShape 89"/>
          <p:cNvSpPr/>
          <p:nvPr/>
        </p:nvSpPr>
        <p:spPr>
          <a:xfrm flipV="1">
            <a:off x="1028700" y="5541405"/>
            <a:ext cx="1343" cy="2630312"/>
          </a:xfrm>
          <a:prstGeom prst="line">
            <a:avLst/>
          </a:prstGeom>
          <a:ln w="38100" cap="flat">
            <a:solidFill>
              <a:srgbClr val="000000"/>
            </a:solidFill>
            <a:prstDash val="solid"/>
            <a:headEnd type="none" w="sm" len="sm"/>
            <a:tailEnd type="none" w="sm" len="sm"/>
          </a:ln>
        </p:spPr>
        <p:txBody>
          <a:bodyPr/>
          <a:lstStyle/>
          <a:p>
            <a:endParaRPr lang="zh-TW" altLang="en-US"/>
          </a:p>
        </p:txBody>
      </p:sp>
      <p:sp>
        <p:nvSpPr>
          <p:cNvPr id="90" name="AutoShape 90"/>
          <p:cNvSpPr/>
          <p:nvPr/>
        </p:nvSpPr>
        <p:spPr>
          <a:xfrm flipV="1">
            <a:off x="1030043" y="5541405"/>
            <a:ext cx="1644977" cy="4093"/>
          </a:xfrm>
          <a:prstGeom prst="line">
            <a:avLst/>
          </a:prstGeom>
          <a:ln w="38100" cap="flat">
            <a:solidFill>
              <a:srgbClr val="000000"/>
            </a:solidFill>
            <a:prstDash val="solid"/>
            <a:headEnd type="none" w="sm" len="sm"/>
            <a:tailEnd type="triangle" w="lg" len="med"/>
          </a:ln>
        </p:spPr>
        <p:txBody>
          <a:bodyPr/>
          <a:lstStyle/>
          <a:p>
            <a:endParaRPr lang="zh-TW" altLang="en-US"/>
          </a:p>
        </p:txBody>
      </p:sp>
      <p:sp>
        <p:nvSpPr>
          <p:cNvPr id="96" name="文字方塊 95">
            <a:extLst>
              <a:ext uri="{FF2B5EF4-FFF2-40B4-BE49-F238E27FC236}">
                <a16:creationId xmlns:a16="http://schemas.microsoft.com/office/drawing/2014/main" id="{367EF064-196C-2BC3-7DFD-6808E3DFA6FF}"/>
              </a:ext>
            </a:extLst>
          </p:cNvPr>
          <p:cNvSpPr txBox="1"/>
          <p:nvPr/>
        </p:nvSpPr>
        <p:spPr>
          <a:xfrm>
            <a:off x="17803059" y="9763780"/>
            <a:ext cx="533400" cy="523220"/>
          </a:xfrm>
          <a:prstGeom prst="rect">
            <a:avLst/>
          </a:prstGeom>
          <a:noFill/>
        </p:spPr>
        <p:txBody>
          <a:bodyPr wrap="square" rtlCol="0">
            <a:spAutoFit/>
          </a:bodyPr>
          <a:lstStyle/>
          <a:p>
            <a:r>
              <a:rPr lang="en-US" altLang="zh-TW" sz="2800" dirty="0"/>
              <a:t>8</a:t>
            </a:r>
            <a:endParaRPr lang="zh-TW" alt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E6DA"/>
        </a:solidFill>
        <a:effectLst/>
      </p:bgPr>
    </p:bg>
    <p:spTree>
      <p:nvGrpSpPr>
        <p:cNvPr id="1" name=""/>
        <p:cNvGrpSpPr/>
        <p:nvPr/>
      </p:nvGrpSpPr>
      <p:grpSpPr>
        <a:xfrm>
          <a:off x="0" y="0"/>
          <a:ext cx="0" cy="0"/>
          <a:chOff x="0" y="0"/>
          <a:chExt cx="0" cy="0"/>
        </a:xfrm>
      </p:grpSpPr>
      <p:sp>
        <p:nvSpPr>
          <p:cNvPr id="2" name="Freeform 2"/>
          <p:cNvSpPr/>
          <p:nvPr/>
        </p:nvSpPr>
        <p:spPr>
          <a:xfrm>
            <a:off x="2095475" y="2176189"/>
            <a:ext cx="5600091" cy="7082111"/>
          </a:xfrm>
          <a:custGeom>
            <a:avLst/>
            <a:gdLst/>
            <a:ahLst/>
            <a:cxnLst/>
            <a:rect l="l" t="t" r="r" b="b"/>
            <a:pathLst>
              <a:path w="5600091" h="7082111">
                <a:moveTo>
                  <a:pt x="0" y="0"/>
                </a:moveTo>
                <a:lnTo>
                  <a:pt x="5600091" y="0"/>
                </a:lnTo>
                <a:lnTo>
                  <a:pt x="5600091" y="7082111"/>
                </a:lnTo>
                <a:lnTo>
                  <a:pt x="0" y="7082111"/>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7850534" y="3596409"/>
            <a:ext cx="9408766" cy="1547091"/>
          </a:xfrm>
          <a:custGeom>
            <a:avLst/>
            <a:gdLst/>
            <a:ahLst/>
            <a:cxnLst/>
            <a:rect l="l" t="t" r="r" b="b"/>
            <a:pathLst>
              <a:path w="9408766" h="1547091">
                <a:moveTo>
                  <a:pt x="0" y="0"/>
                </a:moveTo>
                <a:lnTo>
                  <a:pt x="9408766" y="0"/>
                </a:lnTo>
                <a:lnTo>
                  <a:pt x="9408766" y="1547091"/>
                </a:lnTo>
                <a:lnTo>
                  <a:pt x="0" y="1547091"/>
                </a:lnTo>
                <a:lnTo>
                  <a:pt x="0" y="0"/>
                </a:lnTo>
                <a:close/>
              </a:path>
            </a:pathLst>
          </a:custGeom>
          <a:blipFill>
            <a:blip r:embed="rId3"/>
            <a:stretch>
              <a:fillRect r="-32499"/>
            </a:stretch>
          </a:blipFill>
        </p:spPr>
        <p:txBody>
          <a:bodyPr/>
          <a:lstStyle/>
          <a:p>
            <a:endParaRPr lang="zh-TW" altLang="en-US"/>
          </a:p>
        </p:txBody>
      </p:sp>
      <p:sp>
        <p:nvSpPr>
          <p:cNvPr id="4" name="Freeform 4"/>
          <p:cNvSpPr/>
          <p:nvPr/>
        </p:nvSpPr>
        <p:spPr>
          <a:xfrm>
            <a:off x="7850534" y="6416648"/>
            <a:ext cx="9050632" cy="1946782"/>
          </a:xfrm>
          <a:custGeom>
            <a:avLst/>
            <a:gdLst/>
            <a:ahLst/>
            <a:cxnLst/>
            <a:rect l="l" t="t" r="r" b="b"/>
            <a:pathLst>
              <a:path w="9050632" h="1946782">
                <a:moveTo>
                  <a:pt x="0" y="0"/>
                </a:moveTo>
                <a:lnTo>
                  <a:pt x="9050632" y="0"/>
                </a:lnTo>
                <a:lnTo>
                  <a:pt x="9050632" y="1946782"/>
                </a:lnTo>
                <a:lnTo>
                  <a:pt x="0" y="1946782"/>
                </a:lnTo>
                <a:lnTo>
                  <a:pt x="0" y="0"/>
                </a:lnTo>
                <a:close/>
              </a:path>
            </a:pathLst>
          </a:custGeom>
          <a:blipFill>
            <a:blip r:embed="rId4"/>
            <a:stretch>
              <a:fillRect l="-3751" r="-19881" b="-14954"/>
            </a:stretch>
          </a:blipFill>
        </p:spPr>
        <p:txBody>
          <a:bodyPr/>
          <a:lstStyle/>
          <a:p>
            <a:endParaRPr lang="zh-TW" altLang="en-US"/>
          </a:p>
        </p:txBody>
      </p:sp>
      <p:sp>
        <p:nvSpPr>
          <p:cNvPr id="5" name="TextBox 5"/>
          <p:cNvSpPr txBox="1"/>
          <p:nvPr/>
        </p:nvSpPr>
        <p:spPr>
          <a:xfrm>
            <a:off x="-2615466" y="93724"/>
            <a:ext cx="12039600" cy="1238631"/>
          </a:xfrm>
          <a:prstGeom prst="rect">
            <a:avLst/>
          </a:prstGeom>
        </p:spPr>
        <p:txBody>
          <a:bodyPr lIns="0" tIns="0" rIns="0" bIns="0" rtlCol="0" anchor="t">
            <a:spAutoFit/>
          </a:bodyPr>
          <a:lstStyle/>
          <a:p>
            <a:pPr marL="0" lvl="0" indent="0" algn="ctr">
              <a:lnSpc>
                <a:spcPts val="9954"/>
              </a:lnSpc>
              <a:spcBef>
                <a:spcPct val="0"/>
              </a:spcBef>
            </a:pPr>
            <a:r>
              <a:rPr lang="en-US" sz="7110" u="none">
                <a:solidFill>
                  <a:srgbClr val="3C4743"/>
                </a:solidFill>
                <a:ea typeface="Arimo"/>
              </a:rPr>
              <a:t>程式碼</a:t>
            </a:r>
          </a:p>
        </p:txBody>
      </p:sp>
      <p:sp>
        <p:nvSpPr>
          <p:cNvPr id="6" name="TextBox 6"/>
          <p:cNvSpPr txBox="1"/>
          <p:nvPr/>
        </p:nvSpPr>
        <p:spPr>
          <a:xfrm>
            <a:off x="7695566" y="2425997"/>
            <a:ext cx="7203711" cy="732262"/>
          </a:xfrm>
          <a:prstGeom prst="rect">
            <a:avLst/>
          </a:prstGeom>
        </p:spPr>
        <p:txBody>
          <a:bodyPr lIns="0" tIns="0" rIns="0" bIns="0" rtlCol="0" anchor="t">
            <a:spAutoFit/>
          </a:bodyPr>
          <a:lstStyle/>
          <a:p>
            <a:pPr algn="ctr">
              <a:lnSpc>
                <a:spcPts val="5672"/>
              </a:lnSpc>
              <a:spcBef>
                <a:spcPct val="0"/>
              </a:spcBef>
            </a:pPr>
            <a:r>
              <a:rPr lang="en-US" sz="4726">
                <a:solidFill>
                  <a:srgbClr val="3C4743"/>
                </a:solidFill>
                <a:ea typeface="Arimo"/>
              </a:rPr>
              <a:t>宣告七段顯示器和控制腳位</a:t>
            </a:r>
          </a:p>
        </p:txBody>
      </p:sp>
      <p:sp>
        <p:nvSpPr>
          <p:cNvPr id="7" name="TextBox 7"/>
          <p:cNvSpPr txBox="1"/>
          <p:nvPr/>
        </p:nvSpPr>
        <p:spPr>
          <a:xfrm>
            <a:off x="8283704" y="8735471"/>
            <a:ext cx="3168686" cy="580363"/>
          </a:xfrm>
          <a:prstGeom prst="rect">
            <a:avLst/>
          </a:prstGeom>
        </p:spPr>
        <p:txBody>
          <a:bodyPr lIns="0" tIns="0" rIns="0" bIns="0" rtlCol="0" anchor="t">
            <a:spAutoFit/>
          </a:bodyPr>
          <a:lstStyle/>
          <a:p>
            <a:pPr algn="ctr">
              <a:lnSpc>
                <a:spcPts val="4759"/>
              </a:lnSpc>
            </a:pPr>
            <a:r>
              <a:rPr lang="en-US" sz="3399">
                <a:solidFill>
                  <a:srgbClr val="3C4743"/>
                </a:solidFill>
                <a:latin typeface="Noto Sans T Chinese"/>
                <a:ea typeface="Noto Sans T Chinese"/>
              </a:rPr>
              <a:t>溫度變數 tempC</a:t>
            </a:r>
          </a:p>
        </p:txBody>
      </p:sp>
      <p:sp>
        <p:nvSpPr>
          <p:cNvPr id="8" name="TextBox 8"/>
          <p:cNvSpPr txBox="1"/>
          <p:nvPr/>
        </p:nvSpPr>
        <p:spPr>
          <a:xfrm>
            <a:off x="8022864" y="5650569"/>
            <a:ext cx="2036645" cy="580363"/>
          </a:xfrm>
          <a:prstGeom prst="rect">
            <a:avLst/>
          </a:prstGeom>
        </p:spPr>
        <p:txBody>
          <a:bodyPr lIns="0" tIns="0" rIns="0" bIns="0" rtlCol="0" anchor="t">
            <a:spAutoFit/>
          </a:bodyPr>
          <a:lstStyle/>
          <a:p>
            <a:pPr algn="ctr">
              <a:lnSpc>
                <a:spcPts val="4759"/>
              </a:lnSpc>
            </a:pPr>
            <a:r>
              <a:rPr lang="en-US" sz="3399">
                <a:solidFill>
                  <a:srgbClr val="3C4743"/>
                </a:solidFill>
                <a:latin typeface="Noto Sans T Chinese"/>
                <a:ea typeface="Noto Sans T Chinese"/>
              </a:rPr>
              <a:t>Led燈腳位</a:t>
            </a:r>
          </a:p>
        </p:txBody>
      </p:sp>
      <p:sp>
        <p:nvSpPr>
          <p:cNvPr id="14" name="文字方塊 13">
            <a:extLst>
              <a:ext uri="{FF2B5EF4-FFF2-40B4-BE49-F238E27FC236}">
                <a16:creationId xmlns:a16="http://schemas.microsoft.com/office/drawing/2014/main" id="{F75D809D-E972-0652-C47F-D673A0BBF0E7}"/>
              </a:ext>
            </a:extLst>
          </p:cNvPr>
          <p:cNvSpPr txBox="1"/>
          <p:nvPr/>
        </p:nvSpPr>
        <p:spPr>
          <a:xfrm>
            <a:off x="17803059" y="9763780"/>
            <a:ext cx="533400" cy="523220"/>
          </a:xfrm>
          <a:prstGeom prst="rect">
            <a:avLst/>
          </a:prstGeom>
          <a:noFill/>
        </p:spPr>
        <p:txBody>
          <a:bodyPr wrap="square" rtlCol="0">
            <a:spAutoFit/>
          </a:bodyPr>
          <a:lstStyle/>
          <a:p>
            <a:r>
              <a:rPr lang="en-US" altLang="zh-TW" sz="2800" dirty="0"/>
              <a:t>9</a:t>
            </a:r>
            <a:endParaRPr lang="zh-TW" alt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208</TotalTime>
  <Words>400</Words>
  <Application>Microsoft Office PowerPoint</Application>
  <PresentationFormat>自訂</PresentationFormat>
  <Paragraphs>121</Paragraphs>
  <Slides>20</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20</vt:i4>
      </vt:variant>
    </vt:vector>
  </HeadingPairs>
  <TitlesOfParts>
    <vt:vector size="29" baseType="lpstr">
      <vt:lpstr>Arimo</vt:lpstr>
      <vt:lpstr>Noto Sans T Chinese Bold</vt:lpstr>
      <vt:lpstr>Arial</vt:lpstr>
      <vt:lpstr>Calibri</vt:lpstr>
      <vt:lpstr>Arimo Bold</vt:lpstr>
      <vt:lpstr>Aptos</vt:lpstr>
      <vt:lpstr>은 바탕 Bold</vt:lpstr>
      <vt:lpstr>Noto Sans T Chinese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利用ＭＳＰ－ＥＸＰ４３０ＦＲ２３５５跟ＬＭ３５ＤＺ溫度感測元件、ＬＥＤ燈泡製作出一個溫度越高燈泡就亮越多的效果顯示</dc:title>
  <dc:creator>User</dc:creator>
  <cp:lastModifiedBy>育憲 白</cp:lastModifiedBy>
  <cp:revision>13</cp:revision>
  <dcterms:created xsi:type="dcterms:W3CDTF">2006-08-16T00:00:00Z</dcterms:created>
  <dcterms:modified xsi:type="dcterms:W3CDTF">2024-06-21T15:42:14Z</dcterms:modified>
  <dc:identifier>DAGCR2ics14</dc:identifier>
</cp:coreProperties>
</file>